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</p:sldIdLst>
  <p:sldSz cx="18288000" cy="10287000"/>
  <p:notesSz cx="6858000" cy="9144000"/>
  <p:embeddedFontLst>
    <p:embeddedFont>
      <p:font typeface="Prata" panose="020B0604020202020204" charset="0"/>
      <p:regular r:id="rId18"/>
    </p:embeddedFont>
    <p:embeddedFont>
      <p:font typeface="Raleway" pitchFamily="2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0D7EE7-D75D-4A0C-8AC2-0397E6A8D8FA}" v="5" dt="2025-11-19T14:16:29.3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8235" autoAdjust="0"/>
  </p:normalViewPr>
  <p:slideViewPr>
    <p:cSldViewPr>
      <p:cViewPr varScale="1">
        <p:scale>
          <a:sx n="38" d="100"/>
          <a:sy n="38" d="100"/>
        </p:scale>
        <p:origin x="192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ukutty08059@gmail.com" userId="3b1bebe219893db7" providerId="LiveId" clId="{3987A655-7E53-4E60-A820-DDFD27899FAE}"/>
    <pc:docChg chg="addSld delSld modSld">
      <pc:chgData name="anukutty08059@gmail.com" userId="3b1bebe219893db7" providerId="LiveId" clId="{3987A655-7E53-4E60-A820-DDFD27899FAE}" dt="2025-11-19T14:18:20.826" v="31" actId="2696"/>
      <pc:docMkLst>
        <pc:docMk/>
      </pc:docMkLst>
      <pc:sldChg chg="modSp mod">
        <pc:chgData name="anukutty08059@gmail.com" userId="3b1bebe219893db7" providerId="LiveId" clId="{3987A655-7E53-4E60-A820-DDFD27899FAE}" dt="2025-11-19T14:17:45.802" v="28" actId="1076"/>
        <pc:sldMkLst>
          <pc:docMk/>
          <pc:sldMk cId="0" sldId="258"/>
        </pc:sldMkLst>
        <pc:spChg chg="mod">
          <ac:chgData name="anukutty08059@gmail.com" userId="3b1bebe219893db7" providerId="LiveId" clId="{3987A655-7E53-4E60-A820-DDFD27899FAE}" dt="2025-11-19T14:17:28.256" v="21" actId="1076"/>
          <ac:spMkLst>
            <pc:docMk/>
            <pc:sldMk cId="0" sldId="258"/>
            <ac:spMk id="9" creationId="{00000000-0000-0000-0000-000000000000}"/>
          </ac:spMkLst>
        </pc:spChg>
        <pc:spChg chg="mod">
          <ac:chgData name="anukutty08059@gmail.com" userId="3b1bebe219893db7" providerId="LiveId" clId="{3987A655-7E53-4E60-A820-DDFD27899FAE}" dt="2025-11-19T14:17:30.802" v="22" actId="1076"/>
          <ac:spMkLst>
            <pc:docMk/>
            <pc:sldMk cId="0" sldId="258"/>
            <ac:spMk id="10" creationId="{00000000-0000-0000-0000-000000000000}"/>
          </ac:spMkLst>
        </pc:spChg>
        <pc:spChg chg="mod">
          <ac:chgData name="anukutty08059@gmail.com" userId="3b1bebe219893db7" providerId="LiveId" clId="{3987A655-7E53-4E60-A820-DDFD27899FAE}" dt="2025-11-19T14:17:36.658" v="25" actId="1076"/>
          <ac:spMkLst>
            <pc:docMk/>
            <pc:sldMk cId="0" sldId="258"/>
            <ac:spMk id="11" creationId="{00000000-0000-0000-0000-000000000000}"/>
          </ac:spMkLst>
        </pc:spChg>
        <pc:spChg chg="mod">
          <ac:chgData name="anukutty08059@gmail.com" userId="3b1bebe219893db7" providerId="LiveId" clId="{3987A655-7E53-4E60-A820-DDFD27899FAE}" dt="2025-11-19T14:17:38.892" v="26" actId="1076"/>
          <ac:spMkLst>
            <pc:docMk/>
            <pc:sldMk cId="0" sldId="258"/>
            <ac:spMk id="12" creationId="{00000000-0000-0000-0000-000000000000}"/>
          </ac:spMkLst>
        </pc:spChg>
        <pc:spChg chg="mod">
          <ac:chgData name="anukutty08059@gmail.com" userId="3b1bebe219893db7" providerId="LiveId" clId="{3987A655-7E53-4E60-A820-DDFD27899FAE}" dt="2025-11-19T14:17:42.681" v="27" actId="1076"/>
          <ac:spMkLst>
            <pc:docMk/>
            <pc:sldMk cId="0" sldId="258"/>
            <ac:spMk id="13" creationId="{00000000-0000-0000-0000-000000000000}"/>
          </ac:spMkLst>
        </pc:spChg>
        <pc:spChg chg="mod">
          <ac:chgData name="anukutty08059@gmail.com" userId="3b1bebe219893db7" providerId="LiveId" clId="{3987A655-7E53-4E60-A820-DDFD27899FAE}" dt="2025-11-19T14:17:45.802" v="28" actId="1076"/>
          <ac:spMkLst>
            <pc:docMk/>
            <pc:sldMk cId="0" sldId="258"/>
            <ac:spMk id="14" creationId="{00000000-0000-0000-0000-000000000000}"/>
          </ac:spMkLst>
        </pc:spChg>
        <pc:grpChg chg="mod">
          <ac:chgData name="anukutty08059@gmail.com" userId="3b1bebe219893db7" providerId="LiveId" clId="{3987A655-7E53-4E60-A820-DDFD27899FAE}" dt="2025-11-19T14:17:33.123" v="24" actId="1076"/>
          <ac:grpSpMkLst>
            <pc:docMk/>
            <pc:sldMk cId="0" sldId="258"/>
            <ac:grpSpMk id="4" creationId="{00000000-0000-0000-0000-000000000000}"/>
          </ac:grpSpMkLst>
        </pc:grpChg>
      </pc:sldChg>
      <pc:sldChg chg="modSp mod">
        <pc:chgData name="anukutty08059@gmail.com" userId="3b1bebe219893db7" providerId="LiveId" clId="{3987A655-7E53-4E60-A820-DDFD27899FAE}" dt="2025-11-19T14:18:00.762" v="30" actId="14100"/>
        <pc:sldMkLst>
          <pc:docMk/>
          <pc:sldMk cId="0" sldId="260"/>
        </pc:sldMkLst>
        <pc:grpChg chg="mod">
          <ac:chgData name="anukutty08059@gmail.com" userId="3b1bebe219893db7" providerId="LiveId" clId="{3987A655-7E53-4E60-A820-DDFD27899FAE}" dt="2025-11-19T14:18:00.762" v="30" actId="14100"/>
          <ac:grpSpMkLst>
            <pc:docMk/>
            <pc:sldMk cId="0" sldId="260"/>
            <ac:grpSpMk id="6" creationId="{00000000-0000-0000-0000-000000000000}"/>
          </ac:grpSpMkLst>
        </pc:grpChg>
      </pc:sldChg>
      <pc:sldChg chg="del">
        <pc:chgData name="anukutty08059@gmail.com" userId="3b1bebe219893db7" providerId="LiveId" clId="{3987A655-7E53-4E60-A820-DDFD27899FAE}" dt="2025-11-19T14:18:20.826" v="31" actId="2696"/>
        <pc:sldMkLst>
          <pc:docMk/>
          <pc:sldMk cId="0" sldId="266"/>
        </pc:sldMkLst>
      </pc:sldChg>
      <pc:sldChg chg="add">
        <pc:chgData name="anukutty08059@gmail.com" userId="3b1bebe219893db7" providerId="LiveId" clId="{3987A655-7E53-4E60-A820-DDFD27899FAE}" dt="2025-11-19T14:15:46.468" v="0"/>
        <pc:sldMkLst>
          <pc:docMk/>
          <pc:sldMk cId="0" sldId="267"/>
        </pc:sldMkLst>
      </pc:sldChg>
      <pc:sldChg chg="add">
        <pc:chgData name="anukutty08059@gmail.com" userId="3b1bebe219893db7" providerId="LiveId" clId="{3987A655-7E53-4E60-A820-DDFD27899FAE}" dt="2025-11-19T14:15:57.925" v="1"/>
        <pc:sldMkLst>
          <pc:docMk/>
          <pc:sldMk cId="0" sldId="268"/>
        </pc:sldMkLst>
      </pc:sldChg>
      <pc:sldChg chg="add">
        <pc:chgData name="anukutty08059@gmail.com" userId="3b1bebe219893db7" providerId="LiveId" clId="{3987A655-7E53-4E60-A820-DDFD27899FAE}" dt="2025-11-19T14:16:07.626" v="2"/>
        <pc:sldMkLst>
          <pc:docMk/>
          <pc:sldMk cId="0" sldId="269"/>
        </pc:sldMkLst>
      </pc:sldChg>
      <pc:sldChg chg="add">
        <pc:chgData name="anukutty08059@gmail.com" userId="3b1bebe219893db7" providerId="LiveId" clId="{3987A655-7E53-4E60-A820-DDFD27899FAE}" dt="2025-11-19T14:16:16.521" v="3"/>
        <pc:sldMkLst>
          <pc:docMk/>
          <pc:sldMk cId="0" sldId="270"/>
        </pc:sldMkLst>
      </pc:sldChg>
      <pc:sldChg chg="add">
        <pc:chgData name="anukutty08059@gmail.com" userId="3b1bebe219893db7" providerId="LiveId" clId="{3987A655-7E53-4E60-A820-DDFD27899FAE}" dt="2025-11-19T14:16:29.350" v="4"/>
        <pc:sldMkLst>
          <pc:docMk/>
          <pc:sldMk cId="0" sldId="2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19.11.2025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8.png"/><Relationship Id="rId4" Type="http://schemas.openxmlformats.org/officeDocument/2006/relationships/hyperlink" Target="https://gamma.app/?utm_source=made-with-gamma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8.png"/><Relationship Id="rId10" Type="http://schemas.openxmlformats.org/officeDocument/2006/relationships/image" Target="../media/image30.png"/><Relationship Id="rId4" Type="http://schemas.openxmlformats.org/officeDocument/2006/relationships/hyperlink" Target="https://gamma.app/?utm_source=made-with-gamma" TargetMode="External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18.png"/><Relationship Id="rId4" Type="http://schemas.openxmlformats.org/officeDocument/2006/relationships/hyperlink" Target="https://gamma.app/?utm_source=made-with-gamma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gamma.app/?utm_source=made-with-gamma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850237" y="3798986"/>
            <a:ext cx="9445526" cy="179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Coffee Shop Sales Performance Dashboard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50237" y="5919936"/>
            <a:ext cx="944552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A deep dive into our sales data for strategic decision-making.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81429" y="223244"/>
            <a:ext cx="6712857" cy="9840512"/>
            <a:chOff x="0" y="0"/>
            <a:chExt cx="8950477" cy="131206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950452" cy="13120624"/>
            </a:xfrm>
            <a:custGeom>
              <a:avLst/>
              <a:gdLst/>
              <a:ahLst/>
              <a:cxnLst/>
              <a:rect l="l" t="t" r="r" b="b"/>
              <a:pathLst>
                <a:path w="8950452" h="13120624">
                  <a:moveTo>
                    <a:pt x="0" y="0"/>
                  </a:moveTo>
                  <a:lnTo>
                    <a:pt x="8950452" y="0"/>
                  </a:lnTo>
                  <a:lnTo>
                    <a:pt x="8950452" y="13120624"/>
                  </a:lnTo>
                  <a:lnTo>
                    <a:pt x="0" y="13120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162" b="-116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8" y="936129"/>
            <a:ext cx="7480101" cy="718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Sales by Day: Weekly Peaks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2126159"/>
            <a:ext cx="1630352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Understanding daily sales patterns helps optimize staffing and promotions.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87475" y="3308151"/>
            <a:ext cx="7815411" cy="5718870"/>
            <a:chOff x="0" y="0"/>
            <a:chExt cx="10420548" cy="76251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420603" cy="7625207"/>
            </a:xfrm>
            <a:custGeom>
              <a:avLst/>
              <a:gdLst/>
              <a:ahLst/>
              <a:cxnLst/>
              <a:rect l="l" t="t" r="r" b="b"/>
              <a:pathLst>
                <a:path w="10420603" h="7625207">
                  <a:moveTo>
                    <a:pt x="0" y="63119"/>
                  </a:moveTo>
                  <a:cubicBezTo>
                    <a:pt x="0" y="28194"/>
                    <a:pt x="28194" y="0"/>
                    <a:pt x="63119" y="0"/>
                  </a:cubicBezTo>
                  <a:lnTo>
                    <a:pt x="10357485" y="0"/>
                  </a:lnTo>
                  <a:lnTo>
                    <a:pt x="10357485" y="6350"/>
                  </a:lnTo>
                  <a:lnTo>
                    <a:pt x="10357485" y="0"/>
                  </a:lnTo>
                  <a:cubicBezTo>
                    <a:pt x="10392283" y="0"/>
                    <a:pt x="10420603" y="28194"/>
                    <a:pt x="10420603" y="63119"/>
                  </a:cubicBezTo>
                  <a:lnTo>
                    <a:pt x="10414253" y="63119"/>
                  </a:lnTo>
                  <a:lnTo>
                    <a:pt x="10420603" y="63119"/>
                  </a:lnTo>
                  <a:lnTo>
                    <a:pt x="10420603" y="7562088"/>
                  </a:lnTo>
                  <a:lnTo>
                    <a:pt x="10414253" y="7562088"/>
                  </a:lnTo>
                  <a:lnTo>
                    <a:pt x="10420603" y="7562088"/>
                  </a:lnTo>
                  <a:cubicBezTo>
                    <a:pt x="10420603" y="7596886"/>
                    <a:pt x="10392410" y="7625207"/>
                    <a:pt x="10357485" y="7625207"/>
                  </a:cubicBezTo>
                  <a:lnTo>
                    <a:pt x="10357485" y="7618857"/>
                  </a:lnTo>
                  <a:lnTo>
                    <a:pt x="10357485" y="7625207"/>
                  </a:lnTo>
                  <a:lnTo>
                    <a:pt x="63119" y="7625207"/>
                  </a:lnTo>
                  <a:lnTo>
                    <a:pt x="63119" y="7618857"/>
                  </a:lnTo>
                  <a:lnTo>
                    <a:pt x="63119" y="7625207"/>
                  </a:lnTo>
                  <a:cubicBezTo>
                    <a:pt x="28321" y="7625207"/>
                    <a:pt x="0" y="7597013"/>
                    <a:pt x="0" y="7562088"/>
                  </a:cubicBezTo>
                  <a:lnTo>
                    <a:pt x="0" y="63119"/>
                  </a:lnTo>
                  <a:lnTo>
                    <a:pt x="6350" y="63119"/>
                  </a:lnTo>
                  <a:lnTo>
                    <a:pt x="0" y="63119"/>
                  </a:lnTo>
                  <a:moveTo>
                    <a:pt x="12700" y="63119"/>
                  </a:moveTo>
                  <a:lnTo>
                    <a:pt x="12700" y="7562088"/>
                  </a:lnTo>
                  <a:lnTo>
                    <a:pt x="6350" y="7562088"/>
                  </a:lnTo>
                  <a:lnTo>
                    <a:pt x="12700" y="7562088"/>
                  </a:lnTo>
                  <a:cubicBezTo>
                    <a:pt x="12700" y="7589901"/>
                    <a:pt x="35306" y="7612507"/>
                    <a:pt x="63119" y="7612507"/>
                  </a:cubicBezTo>
                  <a:lnTo>
                    <a:pt x="10357485" y="7612507"/>
                  </a:lnTo>
                  <a:cubicBezTo>
                    <a:pt x="10385298" y="7612507"/>
                    <a:pt x="10407903" y="7589901"/>
                    <a:pt x="10407903" y="7562088"/>
                  </a:cubicBezTo>
                  <a:lnTo>
                    <a:pt x="10407903" y="63119"/>
                  </a:lnTo>
                  <a:cubicBezTo>
                    <a:pt x="10407903" y="35306"/>
                    <a:pt x="10385298" y="12700"/>
                    <a:pt x="10357485" y="12700"/>
                  </a:cubicBezTo>
                  <a:lnTo>
                    <a:pt x="63119" y="12700"/>
                  </a:lnTo>
                  <a:lnTo>
                    <a:pt x="63119" y="6350"/>
                  </a:lnTo>
                  <a:lnTo>
                    <a:pt x="63119" y="12700"/>
                  </a:lnTo>
                  <a:cubicBezTo>
                    <a:pt x="35306" y="12700"/>
                    <a:pt x="12700" y="35306"/>
                    <a:pt x="12700" y="63119"/>
                  </a:cubicBezTo>
                  <a:close/>
                </a:path>
              </a:pathLst>
            </a:custGeom>
            <a:solidFill>
              <a:srgbClr val="FFFFFF">
                <a:alpha val="549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01762" y="3322439"/>
            <a:ext cx="7786836" cy="812899"/>
            <a:chOff x="0" y="0"/>
            <a:chExt cx="10382448" cy="108386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382504" cy="1083818"/>
            </a:xfrm>
            <a:custGeom>
              <a:avLst/>
              <a:gdLst/>
              <a:ahLst/>
              <a:cxnLst/>
              <a:rect l="l" t="t" r="r" b="b"/>
              <a:pathLst>
                <a:path w="10382504" h="1083818">
                  <a:moveTo>
                    <a:pt x="0" y="0"/>
                  </a:moveTo>
                  <a:lnTo>
                    <a:pt x="10382504" y="0"/>
                  </a:lnTo>
                  <a:lnTo>
                    <a:pt x="10382504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85429" y="3406825"/>
            <a:ext cx="332154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Monday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83535" y="3406825"/>
            <a:ext cx="332154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101,677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01762" y="4135339"/>
            <a:ext cx="7786836" cy="812899"/>
            <a:chOff x="0" y="0"/>
            <a:chExt cx="10382448" cy="108386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382504" cy="1083818"/>
            </a:xfrm>
            <a:custGeom>
              <a:avLst/>
              <a:gdLst/>
              <a:ahLst/>
              <a:cxnLst/>
              <a:rect l="l" t="t" r="r" b="b"/>
              <a:pathLst>
                <a:path w="10382504" h="1083818">
                  <a:moveTo>
                    <a:pt x="0" y="0"/>
                  </a:moveTo>
                  <a:lnTo>
                    <a:pt x="10382504" y="0"/>
                  </a:lnTo>
                  <a:lnTo>
                    <a:pt x="10382504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285429" y="4219724"/>
            <a:ext cx="332154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Friday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183535" y="4219724"/>
            <a:ext cx="332154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100,768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01762" y="4948237"/>
            <a:ext cx="7786836" cy="812899"/>
            <a:chOff x="0" y="0"/>
            <a:chExt cx="10382448" cy="108386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382504" cy="1083818"/>
            </a:xfrm>
            <a:custGeom>
              <a:avLst/>
              <a:gdLst/>
              <a:ahLst/>
              <a:cxnLst/>
              <a:rect l="l" t="t" r="r" b="b"/>
              <a:pathLst>
                <a:path w="10382504" h="1083818">
                  <a:moveTo>
                    <a:pt x="0" y="0"/>
                  </a:moveTo>
                  <a:lnTo>
                    <a:pt x="10382504" y="0"/>
                  </a:lnTo>
                  <a:lnTo>
                    <a:pt x="10382504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285429" y="5032622"/>
            <a:ext cx="332154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Thursday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83535" y="5032622"/>
            <a:ext cx="332154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100,792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001762" y="5761136"/>
            <a:ext cx="7786836" cy="812899"/>
            <a:chOff x="0" y="0"/>
            <a:chExt cx="10382448" cy="108386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382504" cy="1083818"/>
            </a:xfrm>
            <a:custGeom>
              <a:avLst/>
              <a:gdLst/>
              <a:ahLst/>
              <a:cxnLst/>
              <a:rect l="l" t="t" r="r" b="b"/>
              <a:pathLst>
                <a:path w="10382504" h="1083818">
                  <a:moveTo>
                    <a:pt x="0" y="0"/>
                  </a:moveTo>
                  <a:lnTo>
                    <a:pt x="10382504" y="0"/>
                  </a:lnTo>
                  <a:lnTo>
                    <a:pt x="10382504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285429" y="5845522"/>
            <a:ext cx="332154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Wednesday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83535" y="5845522"/>
            <a:ext cx="332154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100,725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001762" y="6574036"/>
            <a:ext cx="7786836" cy="812899"/>
            <a:chOff x="0" y="0"/>
            <a:chExt cx="10382448" cy="108386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382504" cy="1083818"/>
            </a:xfrm>
            <a:custGeom>
              <a:avLst/>
              <a:gdLst/>
              <a:ahLst/>
              <a:cxnLst/>
              <a:rect l="l" t="t" r="r" b="b"/>
              <a:pathLst>
                <a:path w="10382504" h="1083818">
                  <a:moveTo>
                    <a:pt x="0" y="0"/>
                  </a:moveTo>
                  <a:lnTo>
                    <a:pt x="10382504" y="0"/>
                  </a:lnTo>
                  <a:lnTo>
                    <a:pt x="10382504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285429" y="6658421"/>
            <a:ext cx="332154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Tuesday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183535" y="6658421"/>
            <a:ext cx="332154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99,456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001762" y="7386935"/>
            <a:ext cx="7786836" cy="812899"/>
            <a:chOff x="0" y="0"/>
            <a:chExt cx="10382448" cy="108386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382504" cy="1083818"/>
            </a:xfrm>
            <a:custGeom>
              <a:avLst/>
              <a:gdLst/>
              <a:ahLst/>
              <a:cxnLst/>
              <a:rect l="l" t="t" r="r" b="b"/>
              <a:pathLst>
                <a:path w="10382504" h="1083818">
                  <a:moveTo>
                    <a:pt x="0" y="0"/>
                  </a:moveTo>
                  <a:lnTo>
                    <a:pt x="10382504" y="0"/>
                  </a:lnTo>
                  <a:lnTo>
                    <a:pt x="10382504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285429" y="7471321"/>
            <a:ext cx="332154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Sunday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183535" y="7471321"/>
            <a:ext cx="332154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~98,000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001762" y="8199835"/>
            <a:ext cx="7786836" cy="812899"/>
            <a:chOff x="0" y="0"/>
            <a:chExt cx="10382448" cy="108386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0382504" cy="1083818"/>
            </a:xfrm>
            <a:custGeom>
              <a:avLst/>
              <a:gdLst/>
              <a:ahLst/>
              <a:cxnLst/>
              <a:rect l="l" t="t" r="r" b="b"/>
              <a:pathLst>
                <a:path w="10382504" h="1083818">
                  <a:moveTo>
                    <a:pt x="0" y="0"/>
                  </a:moveTo>
                  <a:lnTo>
                    <a:pt x="10382504" y="0"/>
                  </a:lnTo>
                  <a:lnTo>
                    <a:pt x="10382504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285429" y="8284220"/>
            <a:ext cx="332154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Saturday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183535" y="8284220"/>
            <a:ext cx="332154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~97,000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499401" y="3153816"/>
            <a:ext cx="7805886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Mondays register the </a:t>
            </a:r>
            <a:r>
              <a:rPr lang="en-US" sz="2187">
                <a:solidFill>
                  <a:srgbClr val="EEE27D"/>
                </a:solidFill>
                <a:latin typeface="Raleway"/>
                <a:ea typeface="Raleway"/>
                <a:cs typeface="Raleway"/>
                <a:sym typeface="Raleway"/>
              </a:rPr>
              <a:t>highest sales</a:t>
            </a: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, indicating a strong start to the work week for customers.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499401" y="4160192"/>
            <a:ext cx="7805886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Interestingly, </a:t>
            </a:r>
            <a:r>
              <a:rPr lang="en-US" sz="2187">
                <a:solidFill>
                  <a:srgbClr val="EEE27D"/>
                </a:solidFill>
                <a:latin typeface="Raleway"/>
                <a:ea typeface="Raleway"/>
                <a:cs typeface="Raleway"/>
                <a:sym typeface="Raleway"/>
              </a:rPr>
              <a:t>weekdays generally outperform weekends</a:t>
            </a: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in terms of sales volume.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499401" y="5166569"/>
            <a:ext cx="7805886" cy="145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This trend suggests opportunities for targeted weekend promotions to boost footfall and revenue during those days.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84238" y="754723"/>
            <a:ext cx="9833222" cy="718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Sales Distribution by Store Location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4238" y="2323057"/>
            <a:ext cx="1630352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This analysis visualizes the total sales across  key locations: Astoria, Hell's Kitchen, and Lower Manhattan.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4238" y="3268397"/>
            <a:ext cx="1630352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It showcases median sales, the full range (minimum to maximum), and highlights any unusual sales outliers.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2721099" y="4355172"/>
            <a:ext cx="10663505" cy="5331752"/>
            <a:chOff x="0" y="0"/>
            <a:chExt cx="14218007" cy="71090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218031" cy="7108952"/>
            </a:xfrm>
            <a:custGeom>
              <a:avLst/>
              <a:gdLst/>
              <a:ahLst/>
              <a:cxnLst/>
              <a:rect l="l" t="t" r="r" b="b"/>
              <a:pathLst>
                <a:path w="14218031" h="7108952">
                  <a:moveTo>
                    <a:pt x="0" y="0"/>
                  </a:moveTo>
                  <a:lnTo>
                    <a:pt x="14218031" y="0"/>
                  </a:lnTo>
                  <a:lnTo>
                    <a:pt x="14218031" y="7108952"/>
                  </a:lnTo>
                  <a:lnTo>
                    <a:pt x="0" y="7108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0714" y="452140"/>
            <a:ext cx="15307121" cy="116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Final Dashboard 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490439" y="1614715"/>
            <a:ext cx="15307121" cy="7765175"/>
            <a:chOff x="0" y="0"/>
            <a:chExt cx="20409495" cy="1035356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409536" cy="10353548"/>
            </a:xfrm>
            <a:custGeom>
              <a:avLst/>
              <a:gdLst/>
              <a:ahLst/>
              <a:cxnLst/>
              <a:rect l="l" t="t" r="r" b="b"/>
              <a:pathLst>
                <a:path w="20409536" h="10353548">
                  <a:moveTo>
                    <a:pt x="0" y="0"/>
                  </a:moveTo>
                  <a:lnTo>
                    <a:pt x="20409536" y="0"/>
                  </a:lnTo>
                  <a:lnTo>
                    <a:pt x="20409536" y="10353548"/>
                  </a:lnTo>
                  <a:lnTo>
                    <a:pt x="0" y="10353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39254" y="721370"/>
            <a:ext cx="7349281" cy="689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4187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Key Insights from Sales Data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39254" y="1813769"/>
            <a:ext cx="603796" cy="603796"/>
            <a:chOff x="0" y="0"/>
            <a:chExt cx="805062" cy="80506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05053" cy="805053"/>
            </a:xfrm>
            <a:custGeom>
              <a:avLst/>
              <a:gdLst/>
              <a:ahLst/>
              <a:cxnLst/>
              <a:rect l="l" t="t" r="r" b="b"/>
              <a:pathLst>
                <a:path w="805053" h="805053">
                  <a:moveTo>
                    <a:pt x="0" y="53721"/>
                  </a:moveTo>
                  <a:cubicBezTo>
                    <a:pt x="0" y="24003"/>
                    <a:pt x="24003" y="0"/>
                    <a:pt x="53721" y="0"/>
                  </a:cubicBezTo>
                  <a:lnTo>
                    <a:pt x="751332" y="0"/>
                  </a:lnTo>
                  <a:cubicBezTo>
                    <a:pt x="780923" y="0"/>
                    <a:pt x="805053" y="24003"/>
                    <a:pt x="805053" y="53721"/>
                  </a:cubicBezTo>
                  <a:lnTo>
                    <a:pt x="805053" y="751332"/>
                  </a:lnTo>
                  <a:cubicBezTo>
                    <a:pt x="805053" y="780923"/>
                    <a:pt x="781050" y="805053"/>
                    <a:pt x="751332" y="805053"/>
                  </a:cubicBezTo>
                  <a:lnTo>
                    <a:pt x="53721" y="805053"/>
                  </a:lnTo>
                  <a:cubicBezTo>
                    <a:pt x="24003" y="805053"/>
                    <a:pt x="0" y="781050"/>
                    <a:pt x="0" y="751332"/>
                  </a:cubicBezTo>
                  <a:close/>
                </a:path>
              </a:pathLst>
            </a:custGeom>
            <a:solidFill>
              <a:srgbClr val="3A3B3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811388" y="1896367"/>
            <a:ext cx="5293667" cy="42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Sales are Consistently Increasing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11388" y="2390775"/>
            <a:ext cx="8679359" cy="95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Month-over-month sales figures show a positive growth trend across all locations.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39254" y="3881140"/>
            <a:ext cx="603796" cy="603796"/>
            <a:chOff x="0" y="0"/>
            <a:chExt cx="805062" cy="80506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05053" cy="805053"/>
            </a:xfrm>
            <a:custGeom>
              <a:avLst/>
              <a:gdLst/>
              <a:ahLst/>
              <a:cxnLst/>
              <a:rect l="l" t="t" r="r" b="b"/>
              <a:pathLst>
                <a:path w="805053" h="805053">
                  <a:moveTo>
                    <a:pt x="0" y="53721"/>
                  </a:moveTo>
                  <a:cubicBezTo>
                    <a:pt x="0" y="24003"/>
                    <a:pt x="24003" y="0"/>
                    <a:pt x="53721" y="0"/>
                  </a:cubicBezTo>
                  <a:lnTo>
                    <a:pt x="751332" y="0"/>
                  </a:lnTo>
                  <a:cubicBezTo>
                    <a:pt x="780923" y="0"/>
                    <a:pt x="805053" y="24003"/>
                    <a:pt x="805053" y="53721"/>
                  </a:cubicBezTo>
                  <a:lnTo>
                    <a:pt x="805053" y="751332"/>
                  </a:lnTo>
                  <a:cubicBezTo>
                    <a:pt x="805053" y="780923"/>
                    <a:pt x="781050" y="805053"/>
                    <a:pt x="751332" y="805053"/>
                  </a:cubicBezTo>
                  <a:lnTo>
                    <a:pt x="53721" y="805053"/>
                  </a:lnTo>
                  <a:cubicBezTo>
                    <a:pt x="24003" y="805053"/>
                    <a:pt x="0" y="781050"/>
                    <a:pt x="0" y="751332"/>
                  </a:cubicBezTo>
                  <a:close/>
                </a:path>
              </a:pathLst>
            </a:custGeom>
            <a:solidFill>
              <a:srgbClr val="3A3B3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811388" y="3963740"/>
            <a:ext cx="4767560" cy="42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Hell’s Kitchen: Top Performer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11388" y="4458146"/>
            <a:ext cx="8679359" cy="95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Hell’s Kitchen consistently leads in sales, setting a benchmark for other stores.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39254" y="5948511"/>
            <a:ext cx="603796" cy="603796"/>
            <a:chOff x="0" y="0"/>
            <a:chExt cx="805062" cy="80506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05053" cy="805053"/>
            </a:xfrm>
            <a:custGeom>
              <a:avLst/>
              <a:gdLst/>
              <a:ahLst/>
              <a:cxnLst/>
              <a:rect l="l" t="t" r="r" b="b"/>
              <a:pathLst>
                <a:path w="805053" h="805053">
                  <a:moveTo>
                    <a:pt x="0" y="53721"/>
                  </a:moveTo>
                  <a:cubicBezTo>
                    <a:pt x="0" y="24003"/>
                    <a:pt x="24003" y="0"/>
                    <a:pt x="53721" y="0"/>
                  </a:cubicBezTo>
                  <a:lnTo>
                    <a:pt x="751332" y="0"/>
                  </a:lnTo>
                  <a:cubicBezTo>
                    <a:pt x="780923" y="0"/>
                    <a:pt x="805053" y="24003"/>
                    <a:pt x="805053" y="53721"/>
                  </a:cubicBezTo>
                  <a:lnTo>
                    <a:pt x="805053" y="751332"/>
                  </a:lnTo>
                  <a:cubicBezTo>
                    <a:pt x="805053" y="780923"/>
                    <a:pt x="781050" y="805053"/>
                    <a:pt x="751332" y="805053"/>
                  </a:cubicBezTo>
                  <a:lnTo>
                    <a:pt x="53721" y="805053"/>
                  </a:lnTo>
                  <a:cubicBezTo>
                    <a:pt x="24003" y="805053"/>
                    <a:pt x="0" y="781050"/>
                    <a:pt x="0" y="751332"/>
                  </a:cubicBezTo>
                  <a:close/>
                </a:path>
              </a:pathLst>
            </a:custGeom>
            <a:solidFill>
              <a:srgbClr val="3A3B3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811388" y="6031111"/>
            <a:ext cx="5633442" cy="42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Coffee: The Most Popular Category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811388" y="6525517"/>
            <a:ext cx="8679359" cy="95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Coffee products remain the highest-selling category, indicating strong demand.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939254" y="8015882"/>
            <a:ext cx="603796" cy="603796"/>
            <a:chOff x="0" y="0"/>
            <a:chExt cx="805062" cy="80506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05053" cy="805053"/>
            </a:xfrm>
            <a:custGeom>
              <a:avLst/>
              <a:gdLst/>
              <a:ahLst/>
              <a:cxnLst/>
              <a:rect l="l" t="t" r="r" b="b"/>
              <a:pathLst>
                <a:path w="805053" h="805053">
                  <a:moveTo>
                    <a:pt x="0" y="53721"/>
                  </a:moveTo>
                  <a:cubicBezTo>
                    <a:pt x="0" y="24003"/>
                    <a:pt x="24003" y="0"/>
                    <a:pt x="53721" y="0"/>
                  </a:cubicBezTo>
                  <a:lnTo>
                    <a:pt x="751332" y="0"/>
                  </a:lnTo>
                  <a:cubicBezTo>
                    <a:pt x="780923" y="0"/>
                    <a:pt x="805053" y="24003"/>
                    <a:pt x="805053" y="53721"/>
                  </a:cubicBezTo>
                  <a:lnTo>
                    <a:pt x="805053" y="751332"/>
                  </a:lnTo>
                  <a:cubicBezTo>
                    <a:pt x="805053" y="780923"/>
                    <a:pt x="781050" y="805053"/>
                    <a:pt x="751332" y="805053"/>
                  </a:cubicBezTo>
                  <a:lnTo>
                    <a:pt x="53721" y="805053"/>
                  </a:lnTo>
                  <a:cubicBezTo>
                    <a:pt x="24003" y="805053"/>
                    <a:pt x="0" y="781050"/>
                    <a:pt x="0" y="751332"/>
                  </a:cubicBezTo>
                  <a:close/>
                </a:path>
              </a:pathLst>
            </a:custGeom>
            <a:solidFill>
              <a:srgbClr val="3A3B3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811388" y="8098482"/>
            <a:ext cx="4713982" cy="42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Mondays Drive Highest Sales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11388" y="8592890"/>
            <a:ext cx="8679359" cy="95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Sales peak on Mondays, suggesting a strong start to the week for customer traffic.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49660" y="762000"/>
            <a:ext cx="9730680" cy="1232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0"/>
              </a:lnSpc>
            </a:pPr>
            <a:r>
              <a:rPr lang="en-US" sz="3812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Strategic Recommendations for Enhanced Performance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849660" y="2358629"/>
            <a:ext cx="1213694" cy="1786830"/>
            <a:chOff x="0" y="0"/>
            <a:chExt cx="1618258" cy="2382440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618234" cy="2382393"/>
            </a:xfrm>
            <a:custGeom>
              <a:avLst/>
              <a:gdLst/>
              <a:ahLst/>
              <a:cxnLst/>
              <a:rect l="l" t="t" r="r" b="b"/>
              <a:pathLst>
                <a:path w="1618234" h="2382393">
                  <a:moveTo>
                    <a:pt x="0" y="0"/>
                  </a:moveTo>
                  <a:lnTo>
                    <a:pt x="1618234" y="0"/>
                  </a:lnTo>
                  <a:lnTo>
                    <a:pt x="1618234" y="2382393"/>
                  </a:lnTo>
                  <a:lnTo>
                    <a:pt x="0" y="2382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274" r="-1" b="-276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306091" y="2591841"/>
            <a:ext cx="3821460" cy="388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Run Weekend Promotions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06091" y="3040410"/>
            <a:ext cx="8274249" cy="862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Implement targeted promotions on weekends to significantly increase customer footfall and boost sales during off-peak days.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849660" y="4145459"/>
            <a:ext cx="1213694" cy="1786830"/>
            <a:chOff x="0" y="0"/>
            <a:chExt cx="1618258" cy="2382440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1618234" cy="2382393"/>
            </a:xfrm>
            <a:custGeom>
              <a:avLst/>
              <a:gdLst/>
              <a:ahLst/>
              <a:cxnLst/>
              <a:rect l="l" t="t" r="r" b="b"/>
              <a:pathLst>
                <a:path w="1618234" h="2382393">
                  <a:moveTo>
                    <a:pt x="0" y="0"/>
                  </a:moveTo>
                  <a:lnTo>
                    <a:pt x="1618234" y="0"/>
                  </a:lnTo>
                  <a:lnTo>
                    <a:pt x="1618234" y="2382393"/>
                  </a:lnTo>
                  <a:lnTo>
                    <a:pt x="0" y="2382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274" r="-1" b="-276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306091" y="4378673"/>
            <a:ext cx="4208860" cy="388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Increase Stock of Top Sellers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06091" y="4827240"/>
            <a:ext cx="8274249" cy="862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Ensure optimal stock levels for high-demand items like Coffee &amp; Tea to prevent stockouts and capitalize on popularity.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849660" y="5932289"/>
            <a:ext cx="1213694" cy="1786830"/>
            <a:chOff x="0" y="0"/>
            <a:chExt cx="1618258" cy="2382440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1618234" cy="2382393"/>
            </a:xfrm>
            <a:custGeom>
              <a:avLst/>
              <a:gdLst/>
              <a:ahLst/>
              <a:cxnLst/>
              <a:rect l="l" t="t" r="r" b="b"/>
              <a:pathLst>
                <a:path w="1618234" h="2382393">
                  <a:moveTo>
                    <a:pt x="0" y="0"/>
                  </a:moveTo>
                  <a:lnTo>
                    <a:pt x="1618234" y="0"/>
                  </a:lnTo>
                  <a:lnTo>
                    <a:pt x="1618234" y="2382393"/>
                  </a:lnTo>
                  <a:lnTo>
                    <a:pt x="0" y="2382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274" r="-1" b="-276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306091" y="6165502"/>
            <a:ext cx="5351115" cy="388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Replicate Best-Performing Strategies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06091" y="6614071"/>
            <a:ext cx="8274249" cy="862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Analyze and adopt successful strategies from Hell’s Kitchen across other store locations to leverage proven methods.</a:t>
            </a:r>
          </a:p>
        </p:txBody>
      </p: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849660" y="7719120"/>
            <a:ext cx="1213694" cy="1786830"/>
            <a:chOff x="0" y="0"/>
            <a:chExt cx="1618258" cy="2382440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1618234" cy="2382393"/>
            </a:xfrm>
            <a:custGeom>
              <a:avLst/>
              <a:gdLst/>
              <a:ahLst/>
              <a:cxnLst/>
              <a:rect l="l" t="t" r="r" b="b"/>
              <a:pathLst>
                <a:path w="1618234" h="2382393">
                  <a:moveTo>
                    <a:pt x="0" y="0"/>
                  </a:moveTo>
                  <a:lnTo>
                    <a:pt x="1618234" y="0"/>
                  </a:lnTo>
                  <a:lnTo>
                    <a:pt x="1618234" y="2382393"/>
                  </a:lnTo>
                  <a:lnTo>
                    <a:pt x="0" y="2382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274" r="-1" b="-276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2306091" y="7952334"/>
            <a:ext cx="4233119" cy="388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Set Realistic Monthly Targets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306091" y="8400901"/>
            <a:ext cx="8274249" cy="862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Adjust monthly sales targets to align more realistically with current performance trends while still aiming for growth.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21591" y="-67678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2350971"/>
            <a:ext cx="9530620" cy="5585059"/>
            <a:chOff x="0" y="0"/>
            <a:chExt cx="12707493" cy="744674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707493" cy="7446745"/>
            </a:xfrm>
            <a:custGeom>
              <a:avLst/>
              <a:gdLst/>
              <a:ahLst/>
              <a:cxnLst/>
              <a:rect l="l" t="t" r="r" b="b"/>
              <a:pathLst>
                <a:path w="12707493" h="7446745">
                  <a:moveTo>
                    <a:pt x="0" y="0"/>
                  </a:moveTo>
                  <a:lnTo>
                    <a:pt x="12707493" y="0"/>
                  </a:lnTo>
                  <a:lnTo>
                    <a:pt x="12707493" y="7446745"/>
                  </a:lnTo>
                  <a:lnTo>
                    <a:pt x="0" y="74467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619125"/>
              <a:ext cx="12707493" cy="68276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562"/>
                </a:lnSpc>
              </a:pPr>
              <a:r>
                <a:rPr lang="en-US" sz="9999" dirty="0">
                  <a:solidFill>
                    <a:srgbClr val="F2E782"/>
                  </a:solidFill>
                  <a:latin typeface="Prata"/>
                  <a:ea typeface="Prata"/>
                  <a:cs typeface="Prata"/>
                  <a:sym typeface="Prata"/>
                </a:rPr>
                <a:t>Thank you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18288000" cy="3544044"/>
            <a:chOff x="0" y="0"/>
            <a:chExt cx="24384000" cy="4725392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0" cy="4725416"/>
            </a:xfrm>
            <a:custGeom>
              <a:avLst/>
              <a:gdLst/>
              <a:ahLst/>
              <a:cxnLst/>
              <a:rect l="l" t="t" r="r" b="b"/>
              <a:pathLst>
                <a:path w="24384000" h="4725416">
                  <a:moveTo>
                    <a:pt x="0" y="0"/>
                  </a:moveTo>
                  <a:lnTo>
                    <a:pt x="24384000" y="0"/>
                  </a:lnTo>
                  <a:lnTo>
                    <a:pt x="24384000" y="4725416"/>
                  </a:lnTo>
                  <a:lnTo>
                    <a:pt x="0" y="4725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" r="-10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92238" y="4664720"/>
            <a:ext cx="10977265" cy="718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Dashboard Objectives: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92238" y="5808166"/>
            <a:ext cx="637878" cy="637878"/>
            <a:chOff x="0" y="0"/>
            <a:chExt cx="850503" cy="8505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0392" cy="850392"/>
            </a:xfrm>
            <a:custGeom>
              <a:avLst/>
              <a:gdLst/>
              <a:ahLst/>
              <a:cxnLst/>
              <a:rect l="l" t="t" r="r" b="b"/>
              <a:pathLst>
                <a:path w="850392" h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A3B3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1" name="Freeform 11" descr="preencoded.png"/>
          <p:cNvSpPr/>
          <p:nvPr/>
        </p:nvSpPr>
        <p:spPr>
          <a:xfrm>
            <a:off x="1098575" y="5914430"/>
            <a:ext cx="425202" cy="425203"/>
          </a:xfrm>
          <a:custGeom>
            <a:avLst/>
            <a:gdLst/>
            <a:ahLst/>
            <a:cxnLst/>
            <a:rect l="l" t="t" r="r" b="b"/>
            <a:pathLst>
              <a:path w="425202" h="425203">
                <a:moveTo>
                  <a:pt x="0" y="0"/>
                </a:moveTo>
                <a:lnTo>
                  <a:pt x="425203" y="0"/>
                </a:lnTo>
                <a:lnTo>
                  <a:pt x="425203" y="425202"/>
                </a:lnTo>
                <a:lnTo>
                  <a:pt x="0" y="4252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5555" r="-555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1913632" y="5886450"/>
            <a:ext cx="3660130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Analyze Performance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13632" y="6423272"/>
            <a:ext cx="7053114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Evaluate overall sales performance across all stores.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321105" y="5808166"/>
            <a:ext cx="637877" cy="637878"/>
            <a:chOff x="0" y="0"/>
            <a:chExt cx="850503" cy="85050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50392" cy="850392"/>
            </a:xfrm>
            <a:custGeom>
              <a:avLst/>
              <a:gdLst/>
              <a:ahLst/>
              <a:cxnLst/>
              <a:rect l="l" t="t" r="r" b="b"/>
              <a:pathLst>
                <a:path w="850392" h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A3B3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6" name="Freeform 16" descr="preencoded.png"/>
          <p:cNvSpPr/>
          <p:nvPr/>
        </p:nvSpPr>
        <p:spPr>
          <a:xfrm>
            <a:off x="9427444" y="5914430"/>
            <a:ext cx="425203" cy="425203"/>
          </a:xfrm>
          <a:custGeom>
            <a:avLst/>
            <a:gdLst/>
            <a:ahLst/>
            <a:cxnLst/>
            <a:rect l="l" t="t" r="r" b="b"/>
            <a:pathLst>
              <a:path w="425203" h="425203">
                <a:moveTo>
                  <a:pt x="0" y="0"/>
                </a:moveTo>
                <a:lnTo>
                  <a:pt x="425202" y="0"/>
                </a:lnTo>
                <a:lnTo>
                  <a:pt x="425202" y="425202"/>
                </a:lnTo>
                <a:lnTo>
                  <a:pt x="0" y="4252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7777" r="-777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TextBox 17"/>
          <p:cNvSpPr txBox="1"/>
          <p:nvPr/>
        </p:nvSpPr>
        <p:spPr>
          <a:xfrm>
            <a:off x="10242500" y="5886450"/>
            <a:ext cx="4076997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Identify Top Performers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42500" y="6423272"/>
            <a:ext cx="7053262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Pinpoint leading stores and peak sales days.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92238" y="7539186"/>
            <a:ext cx="637878" cy="637878"/>
            <a:chOff x="0" y="0"/>
            <a:chExt cx="850503" cy="85050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50392" cy="850392"/>
            </a:xfrm>
            <a:custGeom>
              <a:avLst/>
              <a:gdLst/>
              <a:ahLst/>
              <a:cxnLst/>
              <a:rect l="l" t="t" r="r" b="b"/>
              <a:pathLst>
                <a:path w="850392" h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A3B3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1" name="Freeform 21" descr="preencoded.png"/>
          <p:cNvSpPr/>
          <p:nvPr/>
        </p:nvSpPr>
        <p:spPr>
          <a:xfrm>
            <a:off x="1098575" y="7645450"/>
            <a:ext cx="425202" cy="425202"/>
          </a:xfrm>
          <a:custGeom>
            <a:avLst/>
            <a:gdLst/>
            <a:ahLst/>
            <a:cxnLst/>
            <a:rect l="l" t="t" r="r" b="b"/>
            <a:pathLst>
              <a:path w="425202" h="425202">
                <a:moveTo>
                  <a:pt x="0" y="0"/>
                </a:moveTo>
                <a:lnTo>
                  <a:pt x="425203" y="0"/>
                </a:lnTo>
                <a:lnTo>
                  <a:pt x="425203" y="425202"/>
                </a:lnTo>
                <a:lnTo>
                  <a:pt x="0" y="4252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7777" r="-777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TextBox 22"/>
          <p:cNvSpPr txBox="1"/>
          <p:nvPr/>
        </p:nvSpPr>
        <p:spPr>
          <a:xfrm>
            <a:off x="1913632" y="7617470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Track Sales Trends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913632" y="8154292"/>
            <a:ext cx="7053114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Monitor monthly sales patterns and category contributions.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9321105" y="7539186"/>
            <a:ext cx="637877" cy="637878"/>
            <a:chOff x="0" y="0"/>
            <a:chExt cx="850503" cy="85050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50392" cy="850392"/>
            </a:xfrm>
            <a:custGeom>
              <a:avLst/>
              <a:gdLst/>
              <a:ahLst/>
              <a:cxnLst/>
              <a:rect l="l" t="t" r="r" b="b"/>
              <a:pathLst>
                <a:path w="850392" h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A3B3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6" name="Freeform 26" descr="preencoded.png"/>
          <p:cNvSpPr/>
          <p:nvPr/>
        </p:nvSpPr>
        <p:spPr>
          <a:xfrm>
            <a:off x="9427444" y="7645450"/>
            <a:ext cx="425203" cy="425202"/>
          </a:xfrm>
          <a:custGeom>
            <a:avLst/>
            <a:gdLst/>
            <a:ahLst/>
            <a:cxnLst/>
            <a:rect l="l" t="t" r="r" b="b"/>
            <a:pathLst>
              <a:path w="425203" h="425202">
                <a:moveTo>
                  <a:pt x="0" y="0"/>
                </a:moveTo>
                <a:lnTo>
                  <a:pt x="425202" y="0"/>
                </a:lnTo>
                <a:lnTo>
                  <a:pt x="425202" y="425202"/>
                </a:lnTo>
                <a:lnTo>
                  <a:pt x="0" y="4252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7" name="TextBox 27"/>
          <p:cNvSpPr txBox="1"/>
          <p:nvPr/>
        </p:nvSpPr>
        <p:spPr>
          <a:xfrm>
            <a:off x="10242500" y="7617470"/>
            <a:ext cx="4178052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Measure Against Targets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42500" y="8154292"/>
            <a:ext cx="7053262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Assess store sales against set targets and understand customer behavior.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17476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83134" y="596205"/>
            <a:ext cx="11377761" cy="578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5"/>
              </a:lnSpc>
            </a:pPr>
            <a:r>
              <a:rPr lang="en-US" sz="350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Understanding  Data: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3134" y="1545877"/>
            <a:ext cx="16721732" cy="434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My  analysis is built upon key transactional data, providing a clear picture of my operations.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3134" y="2436465"/>
            <a:ext cx="2797076" cy="368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Key Fields Used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3129" y="3257900"/>
            <a:ext cx="8087915" cy="434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2" lvl="1" indent="-131961" algn="l">
              <a:lnSpc>
                <a:spcPts val="2812"/>
              </a:lnSpc>
              <a:buFont typeface="Arial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Transaction Date: When purchases occurred.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7140" y="3909400"/>
            <a:ext cx="8087915" cy="434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2" lvl="1" indent="-131961" algn="l">
              <a:lnSpc>
                <a:spcPts val="2812"/>
              </a:lnSpc>
              <a:buFont typeface="Arial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Store Location: Where sales took place.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7193" y="4671173"/>
            <a:ext cx="8087915" cy="434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2" lvl="1" indent="-131961" algn="l">
              <a:lnSpc>
                <a:spcPts val="2812"/>
              </a:lnSpc>
              <a:buFont typeface="Arial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Product Category: What was sold.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79120" y="5305578"/>
            <a:ext cx="8087915" cy="434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2" lvl="1" indent="-131961" algn="l">
              <a:lnSpc>
                <a:spcPts val="2812"/>
              </a:lnSpc>
              <a:buFont typeface="Arial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Total Sales: Revenue generated per transaction.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07193" y="6035259"/>
            <a:ext cx="8087915" cy="434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2" lvl="1" indent="-131961" algn="l">
              <a:lnSpc>
                <a:spcPts val="2812"/>
              </a:lnSpc>
              <a:buFont typeface="Arial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Quantity Sold: Number of items purchased.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07193" y="6718851"/>
            <a:ext cx="8087915" cy="322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2" lvl="1" indent="-131961" algn="l">
              <a:lnSpc>
                <a:spcPts val="2812"/>
              </a:lnSpc>
              <a:buFont typeface="Arial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Target Sales: Aspirational revenue goals.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0297334" y="1622077"/>
            <a:ext cx="7603932" cy="7603934"/>
            <a:chOff x="0" y="0"/>
            <a:chExt cx="10138577" cy="10138578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10138537" cy="10138537"/>
            </a:xfrm>
            <a:custGeom>
              <a:avLst/>
              <a:gdLst/>
              <a:ahLst/>
              <a:cxnLst/>
              <a:rect l="l" t="t" r="r" b="b"/>
              <a:pathLst>
                <a:path w="10138537" h="10138537">
                  <a:moveTo>
                    <a:pt x="0" y="0"/>
                  </a:moveTo>
                  <a:lnTo>
                    <a:pt x="10138537" y="0"/>
                  </a:lnTo>
                  <a:lnTo>
                    <a:pt x="10138537" y="10138537"/>
                  </a:lnTo>
                  <a:lnTo>
                    <a:pt x="0" y="10138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850237" y="1194941"/>
            <a:ext cx="7844581" cy="718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Our Toolkit: Crafting Insights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0237" y="2243138"/>
            <a:ext cx="9445526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I  leverage industry-standard tools to transform raw data into actionable insights.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831188" y="3545532"/>
            <a:ext cx="4619030" cy="2655243"/>
            <a:chOff x="0" y="0"/>
            <a:chExt cx="6158707" cy="3540323"/>
          </a:xfrm>
        </p:grpSpPr>
        <p:sp>
          <p:nvSpPr>
            <p:cNvPr id="11" name="Freeform 11"/>
            <p:cNvSpPr/>
            <p:nvPr/>
          </p:nvSpPr>
          <p:spPr>
            <a:xfrm>
              <a:off x="25400" y="25400"/>
              <a:ext cx="6107938" cy="3489452"/>
            </a:xfrm>
            <a:custGeom>
              <a:avLst/>
              <a:gdLst/>
              <a:ahLst/>
              <a:cxnLst/>
              <a:rect l="l" t="t" r="r" b="b"/>
              <a:pathLst>
                <a:path w="6107938" h="3489452">
                  <a:moveTo>
                    <a:pt x="0" y="243840"/>
                  </a:moveTo>
                  <a:cubicBezTo>
                    <a:pt x="0" y="109220"/>
                    <a:pt x="109855" y="0"/>
                    <a:pt x="245364" y="0"/>
                  </a:cubicBezTo>
                  <a:lnTo>
                    <a:pt x="5862574" y="0"/>
                  </a:lnTo>
                  <a:cubicBezTo>
                    <a:pt x="5998083" y="0"/>
                    <a:pt x="6107938" y="109220"/>
                    <a:pt x="6107938" y="243840"/>
                  </a:cubicBezTo>
                  <a:lnTo>
                    <a:pt x="6107938" y="3245612"/>
                  </a:lnTo>
                  <a:cubicBezTo>
                    <a:pt x="6107938" y="3380232"/>
                    <a:pt x="5998083" y="3489452"/>
                    <a:pt x="5862574" y="3489452"/>
                  </a:cubicBezTo>
                  <a:lnTo>
                    <a:pt x="245364" y="3489452"/>
                  </a:lnTo>
                  <a:cubicBezTo>
                    <a:pt x="109855" y="3489452"/>
                    <a:pt x="0" y="3380232"/>
                    <a:pt x="0" y="3245612"/>
                  </a:cubicBezTo>
                  <a:close/>
                </a:path>
              </a:pathLst>
            </a:custGeom>
            <a:solidFill>
              <a:srgbClr val="1B1C1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6158738" cy="3540252"/>
            </a:xfrm>
            <a:custGeom>
              <a:avLst/>
              <a:gdLst/>
              <a:ahLst/>
              <a:cxnLst/>
              <a:rect l="l" t="t" r="r" b="b"/>
              <a:pathLst>
                <a:path w="6158738" h="3540252">
                  <a:moveTo>
                    <a:pt x="0" y="269240"/>
                  </a:moveTo>
                  <a:cubicBezTo>
                    <a:pt x="0" y="120396"/>
                    <a:pt x="121412" y="0"/>
                    <a:pt x="270764" y="0"/>
                  </a:cubicBezTo>
                  <a:lnTo>
                    <a:pt x="5887974" y="0"/>
                  </a:lnTo>
                  <a:lnTo>
                    <a:pt x="5887974" y="25400"/>
                  </a:lnTo>
                  <a:lnTo>
                    <a:pt x="5887974" y="0"/>
                  </a:lnTo>
                  <a:cubicBezTo>
                    <a:pt x="6037326" y="0"/>
                    <a:pt x="6158738" y="120396"/>
                    <a:pt x="6158738" y="269240"/>
                  </a:cubicBezTo>
                  <a:lnTo>
                    <a:pt x="6133338" y="269240"/>
                  </a:lnTo>
                  <a:lnTo>
                    <a:pt x="6158738" y="269240"/>
                  </a:lnTo>
                  <a:lnTo>
                    <a:pt x="6158738" y="3271012"/>
                  </a:lnTo>
                  <a:lnTo>
                    <a:pt x="6133338" y="3271012"/>
                  </a:lnTo>
                  <a:lnTo>
                    <a:pt x="6158738" y="3271012"/>
                  </a:lnTo>
                  <a:cubicBezTo>
                    <a:pt x="6158738" y="3419856"/>
                    <a:pt x="6037326" y="3540252"/>
                    <a:pt x="5887974" y="3540252"/>
                  </a:cubicBezTo>
                  <a:lnTo>
                    <a:pt x="5887974" y="3514852"/>
                  </a:lnTo>
                  <a:lnTo>
                    <a:pt x="5887974" y="3540252"/>
                  </a:lnTo>
                  <a:lnTo>
                    <a:pt x="270764" y="3540252"/>
                  </a:lnTo>
                  <a:lnTo>
                    <a:pt x="270764" y="3514852"/>
                  </a:lnTo>
                  <a:lnTo>
                    <a:pt x="270764" y="3540252"/>
                  </a:lnTo>
                  <a:cubicBezTo>
                    <a:pt x="121412" y="3540379"/>
                    <a:pt x="0" y="3419983"/>
                    <a:pt x="0" y="3271012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271012"/>
                  </a:lnTo>
                  <a:lnTo>
                    <a:pt x="25400" y="3271012"/>
                  </a:lnTo>
                  <a:lnTo>
                    <a:pt x="50800" y="3271012"/>
                  </a:lnTo>
                  <a:cubicBezTo>
                    <a:pt x="50800" y="3391535"/>
                    <a:pt x="149098" y="3489452"/>
                    <a:pt x="270764" y="3489452"/>
                  </a:cubicBezTo>
                  <a:lnTo>
                    <a:pt x="5887974" y="3489452"/>
                  </a:lnTo>
                  <a:cubicBezTo>
                    <a:pt x="6009640" y="3489452"/>
                    <a:pt x="6107938" y="3391535"/>
                    <a:pt x="6107938" y="3271012"/>
                  </a:cubicBezTo>
                  <a:lnTo>
                    <a:pt x="6107938" y="269240"/>
                  </a:lnTo>
                  <a:cubicBezTo>
                    <a:pt x="6107938" y="148717"/>
                    <a:pt x="6009640" y="50800"/>
                    <a:pt x="5887974" y="50800"/>
                  </a:cubicBezTo>
                  <a:lnTo>
                    <a:pt x="270764" y="50800"/>
                  </a:lnTo>
                  <a:lnTo>
                    <a:pt x="270764" y="25400"/>
                  </a:lnTo>
                  <a:lnTo>
                    <a:pt x="270764" y="50800"/>
                  </a:lnTo>
                  <a:cubicBezTo>
                    <a:pt x="149098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535455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7812138" y="3564582"/>
            <a:ext cx="152400" cy="2617143"/>
            <a:chOff x="0" y="0"/>
            <a:chExt cx="203200" cy="3489523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203200" cy="3489579"/>
            </a:xfrm>
            <a:custGeom>
              <a:avLst/>
              <a:gdLst/>
              <a:ahLst/>
              <a:cxnLst/>
              <a:rect l="l" t="t" r="r" b="b"/>
              <a:pathLst>
                <a:path w="203200" h="3489579">
                  <a:moveTo>
                    <a:pt x="0" y="0"/>
                  </a:moveTo>
                  <a:lnTo>
                    <a:pt x="203200" y="0"/>
                  </a:lnTo>
                  <a:lnTo>
                    <a:pt x="203200" y="3489579"/>
                  </a:lnTo>
                  <a:lnTo>
                    <a:pt x="0" y="34895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42" b="-4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286155" y="3867150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Tableau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286155" y="4403972"/>
            <a:ext cx="3823395" cy="145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For dynamic dashboard creation and powerful data visualization.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2695635" y="3545532"/>
            <a:ext cx="4619179" cy="2655243"/>
            <a:chOff x="0" y="0"/>
            <a:chExt cx="6158905" cy="3540323"/>
          </a:xfrm>
        </p:grpSpPr>
        <p:sp>
          <p:nvSpPr>
            <p:cNvPr id="18" name="Freeform 18"/>
            <p:cNvSpPr/>
            <p:nvPr/>
          </p:nvSpPr>
          <p:spPr>
            <a:xfrm>
              <a:off x="25400" y="25400"/>
              <a:ext cx="6108065" cy="3489452"/>
            </a:xfrm>
            <a:custGeom>
              <a:avLst/>
              <a:gdLst/>
              <a:ahLst/>
              <a:cxnLst/>
              <a:rect l="l" t="t" r="r" b="b"/>
              <a:pathLst>
                <a:path w="6108065" h="3489452">
                  <a:moveTo>
                    <a:pt x="0" y="243840"/>
                  </a:moveTo>
                  <a:cubicBezTo>
                    <a:pt x="0" y="109220"/>
                    <a:pt x="109855" y="0"/>
                    <a:pt x="245364" y="0"/>
                  </a:cubicBezTo>
                  <a:lnTo>
                    <a:pt x="5862701" y="0"/>
                  </a:lnTo>
                  <a:cubicBezTo>
                    <a:pt x="5998210" y="0"/>
                    <a:pt x="6108065" y="109220"/>
                    <a:pt x="6108065" y="243840"/>
                  </a:cubicBezTo>
                  <a:lnTo>
                    <a:pt x="6108065" y="3245612"/>
                  </a:lnTo>
                  <a:cubicBezTo>
                    <a:pt x="6108065" y="3380232"/>
                    <a:pt x="5998210" y="3489452"/>
                    <a:pt x="5862701" y="3489452"/>
                  </a:cubicBezTo>
                  <a:lnTo>
                    <a:pt x="245364" y="3489452"/>
                  </a:lnTo>
                  <a:cubicBezTo>
                    <a:pt x="109855" y="3489452"/>
                    <a:pt x="0" y="3380232"/>
                    <a:pt x="0" y="3245612"/>
                  </a:cubicBezTo>
                  <a:close/>
                </a:path>
              </a:pathLst>
            </a:custGeom>
            <a:solidFill>
              <a:srgbClr val="1B1C1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6158865" cy="3540252"/>
            </a:xfrm>
            <a:custGeom>
              <a:avLst/>
              <a:gdLst/>
              <a:ahLst/>
              <a:cxnLst/>
              <a:rect l="l" t="t" r="r" b="b"/>
              <a:pathLst>
                <a:path w="6158865" h="3540252">
                  <a:moveTo>
                    <a:pt x="0" y="269240"/>
                  </a:moveTo>
                  <a:cubicBezTo>
                    <a:pt x="0" y="120396"/>
                    <a:pt x="121412" y="0"/>
                    <a:pt x="270764" y="0"/>
                  </a:cubicBezTo>
                  <a:lnTo>
                    <a:pt x="5888101" y="0"/>
                  </a:lnTo>
                  <a:lnTo>
                    <a:pt x="5888101" y="25400"/>
                  </a:lnTo>
                  <a:lnTo>
                    <a:pt x="5888101" y="0"/>
                  </a:lnTo>
                  <a:cubicBezTo>
                    <a:pt x="6037453" y="0"/>
                    <a:pt x="6158865" y="120396"/>
                    <a:pt x="6158865" y="269240"/>
                  </a:cubicBezTo>
                  <a:lnTo>
                    <a:pt x="6133465" y="269240"/>
                  </a:lnTo>
                  <a:lnTo>
                    <a:pt x="6158865" y="269240"/>
                  </a:lnTo>
                  <a:lnTo>
                    <a:pt x="6158865" y="3271012"/>
                  </a:lnTo>
                  <a:lnTo>
                    <a:pt x="6133465" y="3271012"/>
                  </a:lnTo>
                  <a:lnTo>
                    <a:pt x="6158865" y="3271012"/>
                  </a:lnTo>
                  <a:cubicBezTo>
                    <a:pt x="6158865" y="3419856"/>
                    <a:pt x="6037453" y="3540252"/>
                    <a:pt x="5888101" y="3540252"/>
                  </a:cubicBezTo>
                  <a:lnTo>
                    <a:pt x="5888101" y="3514852"/>
                  </a:lnTo>
                  <a:lnTo>
                    <a:pt x="5888101" y="3540252"/>
                  </a:lnTo>
                  <a:lnTo>
                    <a:pt x="270764" y="3540252"/>
                  </a:lnTo>
                  <a:lnTo>
                    <a:pt x="270764" y="3514852"/>
                  </a:lnTo>
                  <a:lnTo>
                    <a:pt x="270764" y="3540252"/>
                  </a:lnTo>
                  <a:cubicBezTo>
                    <a:pt x="121412" y="3540379"/>
                    <a:pt x="0" y="3419983"/>
                    <a:pt x="0" y="3271012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271012"/>
                  </a:lnTo>
                  <a:lnTo>
                    <a:pt x="25400" y="3271012"/>
                  </a:lnTo>
                  <a:lnTo>
                    <a:pt x="50800" y="3271012"/>
                  </a:lnTo>
                  <a:cubicBezTo>
                    <a:pt x="50800" y="3391535"/>
                    <a:pt x="149098" y="3489452"/>
                    <a:pt x="270764" y="3489452"/>
                  </a:cubicBezTo>
                  <a:lnTo>
                    <a:pt x="5888101" y="3489452"/>
                  </a:lnTo>
                  <a:cubicBezTo>
                    <a:pt x="6009767" y="3489452"/>
                    <a:pt x="6108065" y="3391535"/>
                    <a:pt x="6108065" y="3271012"/>
                  </a:cubicBezTo>
                  <a:lnTo>
                    <a:pt x="6108065" y="269240"/>
                  </a:lnTo>
                  <a:cubicBezTo>
                    <a:pt x="6108065" y="148717"/>
                    <a:pt x="6009767" y="50800"/>
                    <a:pt x="5888101" y="50800"/>
                  </a:cubicBezTo>
                  <a:lnTo>
                    <a:pt x="270764" y="50800"/>
                  </a:lnTo>
                  <a:lnTo>
                    <a:pt x="270764" y="25400"/>
                  </a:lnTo>
                  <a:lnTo>
                    <a:pt x="270764" y="50800"/>
                  </a:lnTo>
                  <a:cubicBezTo>
                    <a:pt x="149098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535455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2676585" y="3564582"/>
            <a:ext cx="152400" cy="2617143"/>
            <a:chOff x="0" y="0"/>
            <a:chExt cx="203200" cy="3489523"/>
          </a:xfrm>
        </p:grpSpPr>
        <p:sp>
          <p:nvSpPr>
            <p:cNvPr id="21" name="Freeform 21" descr="preencoded.png"/>
            <p:cNvSpPr/>
            <p:nvPr/>
          </p:nvSpPr>
          <p:spPr>
            <a:xfrm>
              <a:off x="0" y="0"/>
              <a:ext cx="203200" cy="3489579"/>
            </a:xfrm>
            <a:custGeom>
              <a:avLst/>
              <a:gdLst/>
              <a:ahLst/>
              <a:cxnLst/>
              <a:rect l="l" t="t" r="r" b="b"/>
              <a:pathLst>
                <a:path w="203200" h="3489579">
                  <a:moveTo>
                    <a:pt x="0" y="0"/>
                  </a:moveTo>
                  <a:lnTo>
                    <a:pt x="203200" y="0"/>
                  </a:lnTo>
                  <a:lnTo>
                    <a:pt x="203200" y="3489579"/>
                  </a:lnTo>
                  <a:lnTo>
                    <a:pt x="0" y="34895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42" b="-4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3150602" y="3867150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Microsoft Excel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150602" y="4403972"/>
            <a:ext cx="3823544" cy="145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Essential for meticulous data cleaning and preliminary organization.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7831188" y="6446192"/>
            <a:ext cx="4619030" cy="2655243"/>
            <a:chOff x="0" y="0"/>
            <a:chExt cx="6158707" cy="3540323"/>
          </a:xfrm>
        </p:grpSpPr>
        <p:sp>
          <p:nvSpPr>
            <p:cNvPr id="25" name="Freeform 25"/>
            <p:cNvSpPr/>
            <p:nvPr/>
          </p:nvSpPr>
          <p:spPr>
            <a:xfrm>
              <a:off x="25400" y="25400"/>
              <a:ext cx="6107938" cy="3489452"/>
            </a:xfrm>
            <a:custGeom>
              <a:avLst/>
              <a:gdLst/>
              <a:ahLst/>
              <a:cxnLst/>
              <a:rect l="l" t="t" r="r" b="b"/>
              <a:pathLst>
                <a:path w="6107938" h="3489452">
                  <a:moveTo>
                    <a:pt x="0" y="243840"/>
                  </a:moveTo>
                  <a:cubicBezTo>
                    <a:pt x="0" y="109220"/>
                    <a:pt x="109855" y="0"/>
                    <a:pt x="245364" y="0"/>
                  </a:cubicBezTo>
                  <a:lnTo>
                    <a:pt x="5862574" y="0"/>
                  </a:lnTo>
                  <a:cubicBezTo>
                    <a:pt x="5998083" y="0"/>
                    <a:pt x="6107938" y="109220"/>
                    <a:pt x="6107938" y="243840"/>
                  </a:cubicBezTo>
                  <a:lnTo>
                    <a:pt x="6107938" y="3245612"/>
                  </a:lnTo>
                  <a:cubicBezTo>
                    <a:pt x="6107938" y="3380232"/>
                    <a:pt x="5998083" y="3489452"/>
                    <a:pt x="5862574" y="3489452"/>
                  </a:cubicBezTo>
                  <a:lnTo>
                    <a:pt x="245364" y="3489452"/>
                  </a:lnTo>
                  <a:cubicBezTo>
                    <a:pt x="109855" y="3489452"/>
                    <a:pt x="0" y="3380232"/>
                    <a:pt x="0" y="3245612"/>
                  </a:cubicBezTo>
                  <a:close/>
                </a:path>
              </a:pathLst>
            </a:custGeom>
            <a:solidFill>
              <a:srgbClr val="1B1C1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0"/>
              <a:ext cx="6158738" cy="3540252"/>
            </a:xfrm>
            <a:custGeom>
              <a:avLst/>
              <a:gdLst/>
              <a:ahLst/>
              <a:cxnLst/>
              <a:rect l="l" t="t" r="r" b="b"/>
              <a:pathLst>
                <a:path w="6158738" h="3540252">
                  <a:moveTo>
                    <a:pt x="0" y="269240"/>
                  </a:moveTo>
                  <a:cubicBezTo>
                    <a:pt x="0" y="120396"/>
                    <a:pt x="121412" y="0"/>
                    <a:pt x="270764" y="0"/>
                  </a:cubicBezTo>
                  <a:lnTo>
                    <a:pt x="5887974" y="0"/>
                  </a:lnTo>
                  <a:lnTo>
                    <a:pt x="5887974" y="25400"/>
                  </a:lnTo>
                  <a:lnTo>
                    <a:pt x="5887974" y="0"/>
                  </a:lnTo>
                  <a:cubicBezTo>
                    <a:pt x="6037326" y="0"/>
                    <a:pt x="6158738" y="120396"/>
                    <a:pt x="6158738" y="269240"/>
                  </a:cubicBezTo>
                  <a:lnTo>
                    <a:pt x="6133338" y="269240"/>
                  </a:lnTo>
                  <a:lnTo>
                    <a:pt x="6158738" y="269240"/>
                  </a:lnTo>
                  <a:lnTo>
                    <a:pt x="6158738" y="3271012"/>
                  </a:lnTo>
                  <a:lnTo>
                    <a:pt x="6133338" y="3271012"/>
                  </a:lnTo>
                  <a:lnTo>
                    <a:pt x="6158738" y="3271012"/>
                  </a:lnTo>
                  <a:cubicBezTo>
                    <a:pt x="6158738" y="3419856"/>
                    <a:pt x="6037326" y="3540252"/>
                    <a:pt x="5887974" y="3540252"/>
                  </a:cubicBezTo>
                  <a:lnTo>
                    <a:pt x="5887974" y="3514852"/>
                  </a:lnTo>
                  <a:lnTo>
                    <a:pt x="5887974" y="3540252"/>
                  </a:lnTo>
                  <a:lnTo>
                    <a:pt x="270764" y="3540252"/>
                  </a:lnTo>
                  <a:lnTo>
                    <a:pt x="270764" y="3514852"/>
                  </a:lnTo>
                  <a:lnTo>
                    <a:pt x="270764" y="3540252"/>
                  </a:lnTo>
                  <a:cubicBezTo>
                    <a:pt x="121412" y="3540379"/>
                    <a:pt x="0" y="3419983"/>
                    <a:pt x="0" y="3271012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271012"/>
                  </a:lnTo>
                  <a:lnTo>
                    <a:pt x="25400" y="3271012"/>
                  </a:lnTo>
                  <a:lnTo>
                    <a:pt x="50800" y="3271012"/>
                  </a:lnTo>
                  <a:cubicBezTo>
                    <a:pt x="50800" y="3391535"/>
                    <a:pt x="149098" y="3489452"/>
                    <a:pt x="270764" y="3489452"/>
                  </a:cubicBezTo>
                  <a:lnTo>
                    <a:pt x="5887974" y="3489452"/>
                  </a:lnTo>
                  <a:cubicBezTo>
                    <a:pt x="6009640" y="3489452"/>
                    <a:pt x="6107938" y="3391535"/>
                    <a:pt x="6107938" y="3271012"/>
                  </a:cubicBezTo>
                  <a:lnTo>
                    <a:pt x="6107938" y="269240"/>
                  </a:lnTo>
                  <a:cubicBezTo>
                    <a:pt x="6107938" y="148717"/>
                    <a:pt x="6009640" y="50800"/>
                    <a:pt x="5887974" y="50800"/>
                  </a:cubicBezTo>
                  <a:lnTo>
                    <a:pt x="270764" y="50800"/>
                  </a:lnTo>
                  <a:lnTo>
                    <a:pt x="270764" y="25400"/>
                  </a:lnTo>
                  <a:lnTo>
                    <a:pt x="270764" y="50800"/>
                  </a:lnTo>
                  <a:cubicBezTo>
                    <a:pt x="149098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535455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7812138" y="6465242"/>
            <a:ext cx="152400" cy="2617142"/>
            <a:chOff x="0" y="0"/>
            <a:chExt cx="203200" cy="3489523"/>
          </a:xfrm>
        </p:grpSpPr>
        <p:sp>
          <p:nvSpPr>
            <p:cNvPr id="28" name="Freeform 28" descr="preencoded.png"/>
            <p:cNvSpPr/>
            <p:nvPr/>
          </p:nvSpPr>
          <p:spPr>
            <a:xfrm>
              <a:off x="0" y="0"/>
              <a:ext cx="203200" cy="3489579"/>
            </a:xfrm>
            <a:custGeom>
              <a:avLst/>
              <a:gdLst/>
              <a:ahLst/>
              <a:cxnLst/>
              <a:rect l="l" t="t" r="r" b="b"/>
              <a:pathLst>
                <a:path w="203200" h="3489579">
                  <a:moveTo>
                    <a:pt x="0" y="0"/>
                  </a:moveTo>
                  <a:lnTo>
                    <a:pt x="203200" y="0"/>
                  </a:lnTo>
                  <a:lnTo>
                    <a:pt x="203200" y="3489579"/>
                  </a:lnTo>
                  <a:lnTo>
                    <a:pt x="0" y="34895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42" b="-4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8286155" y="6767810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MS PowerPoint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286155" y="7304634"/>
            <a:ext cx="3823395" cy="145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For compiling comprehensive reports and engaging presentations.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295870"/>
            <a:ext cx="6858000" cy="972443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699027" y="1095375"/>
            <a:ext cx="9747945" cy="1211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7"/>
              </a:lnSpc>
            </a:pPr>
            <a:r>
              <a:rPr lang="en-US" sz="3749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Key Performance Indicators: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99027" y="2581275"/>
            <a:ext cx="9747945" cy="470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These metrics highlight the overall health and scale of coffee shop operations.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99027" y="3565772"/>
            <a:ext cx="3049041" cy="669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7"/>
              </a:lnSpc>
            </a:pPr>
            <a:r>
              <a:rPr lang="en-US" sz="6187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₹6.98L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21501" y="4516190"/>
            <a:ext cx="3004096" cy="394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sz="2312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Total Sales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99027" y="4969074"/>
            <a:ext cx="3049041" cy="470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1874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cumulative revenue.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048405" y="3565772"/>
            <a:ext cx="3049041" cy="669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7"/>
              </a:lnSpc>
            </a:pPr>
            <a:r>
              <a:rPr lang="en-US" sz="6187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149K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070877" y="4516190"/>
            <a:ext cx="3004096" cy="394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sz="2312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Total Transactions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048405" y="4969074"/>
            <a:ext cx="3049041" cy="854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1874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Number of individual sales completed.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397781" y="3565772"/>
            <a:ext cx="3049191" cy="669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7"/>
              </a:lnSpc>
            </a:pPr>
            <a:r>
              <a:rPr lang="en-US" sz="6187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214K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420255" y="4516190"/>
            <a:ext cx="3004096" cy="394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sz="2312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Total Quantity Sold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397781" y="4969074"/>
            <a:ext cx="3049191" cy="854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1874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The volume of products purchased by customers.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048405" y="6548437"/>
            <a:ext cx="3049041" cy="669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7"/>
              </a:lnSpc>
            </a:pPr>
            <a:r>
              <a:rPr lang="en-US" sz="6187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₹3.25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048405" y="7498854"/>
            <a:ext cx="3049041" cy="770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sz="2312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Avg. Sale/Transaction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048405" y="8327231"/>
            <a:ext cx="3049041" cy="854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1874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The average value of each customer purchase.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95759" y="449015"/>
            <a:ext cx="6208365" cy="444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Monthly Sales Trend: A Steady Ascent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5759" y="1176635"/>
            <a:ext cx="17096482" cy="329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Sales data reveals a consistent and encouraging growth trajectory over the past six months.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8692" y="1870499"/>
            <a:ext cx="17096482" cy="329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97941" lvl="1" indent="-98971" algn="l">
              <a:lnSpc>
                <a:spcPts val="2125"/>
              </a:lnSpc>
              <a:buFont typeface="Arial"/>
              <a:buChar char="•"/>
            </a:pPr>
            <a:r>
              <a:rPr lang="en-US" sz="1312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Sales increased steadily from </a:t>
            </a:r>
            <a:r>
              <a:rPr lang="en-US" sz="1312">
                <a:solidFill>
                  <a:srgbClr val="EEE27D"/>
                </a:solidFill>
                <a:latin typeface="Raleway"/>
                <a:ea typeface="Raleway"/>
                <a:cs typeface="Raleway"/>
                <a:sym typeface="Raleway"/>
              </a:rPr>
              <a:t>₹81K in January to ₹166K in June</a:t>
            </a:r>
            <a:r>
              <a:rPr lang="en-US" sz="1312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8692" y="2564362"/>
            <a:ext cx="17096482" cy="329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97941" lvl="1" indent="-98971" algn="l">
              <a:lnSpc>
                <a:spcPts val="2125"/>
              </a:lnSpc>
              <a:buFont typeface="Arial"/>
              <a:buChar char="•"/>
            </a:pPr>
            <a:r>
              <a:rPr lang="en-US" sz="1312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This indicates a positive and healthy growth trend over the first half of the year.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8692" y="3463348"/>
            <a:ext cx="17096482" cy="329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97941" lvl="1" indent="-98971" algn="l">
              <a:lnSpc>
                <a:spcPts val="2125"/>
              </a:lnSpc>
              <a:buFont typeface="Arial"/>
              <a:buChar char="•"/>
            </a:pPr>
            <a:r>
              <a:rPr lang="en-US" sz="1312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June stands out as </a:t>
            </a:r>
            <a:r>
              <a:rPr lang="en-US" sz="1312">
                <a:solidFill>
                  <a:srgbClr val="EEE27D"/>
                </a:solidFill>
                <a:latin typeface="Raleway"/>
                <a:ea typeface="Raleway"/>
                <a:cs typeface="Raleway"/>
                <a:sym typeface="Raleway"/>
              </a:rPr>
              <a:t>peak performance month</a:t>
            </a:r>
            <a:r>
              <a:rPr lang="en-US" sz="1312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, reflecting successful strategies or seasonal boosts.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3781919" y="4436631"/>
            <a:ext cx="10724162" cy="5434692"/>
            <a:chOff x="0" y="0"/>
            <a:chExt cx="14298883" cy="724625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298930" cy="7246239"/>
            </a:xfrm>
            <a:custGeom>
              <a:avLst/>
              <a:gdLst/>
              <a:ahLst/>
              <a:cxnLst/>
              <a:rect l="l" t="t" r="r" b="b"/>
              <a:pathLst>
                <a:path w="14298930" h="7246239">
                  <a:moveTo>
                    <a:pt x="0" y="0"/>
                  </a:moveTo>
                  <a:lnTo>
                    <a:pt x="14298930" y="0"/>
                  </a:lnTo>
                  <a:lnTo>
                    <a:pt x="14298930" y="7246239"/>
                  </a:lnTo>
                  <a:lnTo>
                    <a:pt x="0" y="7246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85838" y="746075"/>
            <a:ext cx="10700742" cy="732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Store Performance: The Local Favorites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85838" y="1946970"/>
            <a:ext cx="16316325" cy="545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While all stores show strong performance, Hell's Kitchen leads the pack, albeit by a narrow margin.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81075" y="3121819"/>
            <a:ext cx="9524405" cy="2451199"/>
            <a:chOff x="0" y="0"/>
            <a:chExt cx="12699207" cy="326826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699238" cy="3268345"/>
            </a:xfrm>
            <a:custGeom>
              <a:avLst/>
              <a:gdLst/>
              <a:ahLst/>
              <a:cxnLst/>
              <a:rect l="l" t="t" r="r" b="b"/>
              <a:pathLst>
                <a:path w="12699238" h="3268345">
                  <a:moveTo>
                    <a:pt x="0" y="62738"/>
                  </a:moveTo>
                  <a:cubicBezTo>
                    <a:pt x="0" y="28067"/>
                    <a:pt x="28194" y="0"/>
                    <a:pt x="62865" y="0"/>
                  </a:cubicBezTo>
                  <a:lnTo>
                    <a:pt x="12636373" y="0"/>
                  </a:lnTo>
                  <a:lnTo>
                    <a:pt x="12636373" y="6350"/>
                  </a:lnTo>
                  <a:lnTo>
                    <a:pt x="12636373" y="0"/>
                  </a:lnTo>
                  <a:cubicBezTo>
                    <a:pt x="12671044" y="0"/>
                    <a:pt x="12699238" y="28067"/>
                    <a:pt x="12699238" y="62738"/>
                  </a:cubicBezTo>
                  <a:lnTo>
                    <a:pt x="12692888" y="62738"/>
                  </a:lnTo>
                  <a:lnTo>
                    <a:pt x="12699238" y="62738"/>
                  </a:lnTo>
                  <a:lnTo>
                    <a:pt x="12699238" y="3205607"/>
                  </a:lnTo>
                  <a:lnTo>
                    <a:pt x="12692888" y="3205607"/>
                  </a:lnTo>
                  <a:lnTo>
                    <a:pt x="12699238" y="3205607"/>
                  </a:lnTo>
                  <a:cubicBezTo>
                    <a:pt x="12699238" y="3240278"/>
                    <a:pt x="12671044" y="3268345"/>
                    <a:pt x="12636373" y="3268345"/>
                  </a:cubicBezTo>
                  <a:lnTo>
                    <a:pt x="12636373" y="3261995"/>
                  </a:lnTo>
                  <a:lnTo>
                    <a:pt x="12636373" y="3268345"/>
                  </a:lnTo>
                  <a:lnTo>
                    <a:pt x="62865" y="3268345"/>
                  </a:lnTo>
                  <a:lnTo>
                    <a:pt x="62865" y="3261995"/>
                  </a:lnTo>
                  <a:lnTo>
                    <a:pt x="62865" y="3268345"/>
                  </a:lnTo>
                  <a:cubicBezTo>
                    <a:pt x="28194" y="3268345"/>
                    <a:pt x="0" y="3240278"/>
                    <a:pt x="0" y="3205607"/>
                  </a:cubicBezTo>
                  <a:lnTo>
                    <a:pt x="0" y="62738"/>
                  </a:lnTo>
                  <a:lnTo>
                    <a:pt x="6350" y="62738"/>
                  </a:lnTo>
                  <a:lnTo>
                    <a:pt x="0" y="62738"/>
                  </a:lnTo>
                  <a:moveTo>
                    <a:pt x="12700" y="62738"/>
                  </a:moveTo>
                  <a:lnTo>
                    <a:pt x="12700" y="3205607"/>
                  </a:lnTo>
                  <a:lnTo>
                    <a:pt x="6350" y="3205607"/>
                  </a:lnTo>
                  <a:lnTo>
                    <a:pt x="12700" y="3205607"/>
                  </a:lnTo>
                  <a:cubicBezTo>
                    <a:pt x="12700" y="3233166"/>
                    <a:pt x="35179" y="3255645"/>
                    <a:pt x="62865" y="3255645"/>
                  </a:cubicBezTo>
                  <a:lnTo>
                    <a:pt x="12636373" y="3255645"/>
                  </a:lnTo>
                  <a:cubicBezTo>
                    <a:pt x="12664059" y="3255645"/>
                    <a:pt x="12686538" y="3233293"/>
                    <a:pt x="12686538" y="3205607"/>
                  </a:cubicBezTo>
                  <a:lnTo>
                    <a:pt x="12686538" y="62738"/>
                  </a:lnTo>
                  <a:cubicBezTo>
                    <a:pt x="12686538" y="35179"/>
                    <a:pt x="12664059" y="12700"/>
                    <a:pt x="12636373" y="12700"/>
                  </a:cubicBezTo>
                  <a:lnTo>
                    <a:pt x="62865" y="12700"/>
                  </a:lnTo>
                  <a:lnTo>
                    <a:pt x="62865" y="6350"/>
                  </a:lnTo>
                  <a:lnTo>
                    <a:pt x="62865" y="12700"/>
                  </a:lnTo>
                  <a:cubicBezTo>
                    <a:pt x="35179" y="12700"/>
                    <a:pt x="12700" y="35052"/>
                    <a:pt x="12700" y="62738"/>
                  </a:cubicBezTo>
                  <a:close/>
                </a:path>
              </a:pathLst>
            </a:custGeom>
            <a:solidFill>
              <a:srgbClr val="FFFFFF">
                <a:alpha val="549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95362" y="3136106"/>
            <a:ext cx="9495830" cy="807541"/>
            <a:chOff x="0" y="0"/>
            <a:chExt cx="12661107" cy="107672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661138" cy="1076706"/>
            </a:xfrm>
            <a:custGeom>
              <a:avLst/>
              <a:gdLst/>
              <a:ahLst/>
              <a:cxnLst/>
              <a:rect l="l" t="t" r="r" b="b"/>
              <a:pathLst>
                <a:path w="12661138" h="1076706">
                  <a:moveTo>
                    <a:pt x="0" y="0"/>
                  </a:moveTo>
                  <a:lnTo>
                    <a:pt x="12661138" y="0"/>
                  </a:lnTo>
                  <a:lnTo>
                    <a:pt x="12661138" y="1076706"/>
                  </a:lnTo>
                  <a:lnTo>
                    <a:pt x="0" y="1076706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76945" y="3219301"/>
            <a:ext cx="4179986" cy="545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Hell’s Kitchen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29622" y="3219301"/>
            <a:ext cx="4179986" cy="545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₹236,511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95362" y="3943648"/>
            <a:ext cx="9495830" cy="807541"/>
            <a:chOff x="0" y="0"/>
            <a:chExt cx="12661107" cy="107672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661138" cy="1076706"/>
            </a:xfrm>
            <a:custGeom>
              <a:avLst/>
              <a:gdLst/>
              <a:ahLst/>
              <a:cxnLst/>
              <a:rect l="l" t="t" r="r" b="b"/>
              <a:pathLst>
                <a:path w="12661138" h="1076706">
                  <a:moveTo>
                    <a:pt x="0" y="0"/>
                  </a:moveTo>
                  <a:lnTo>
                    <a:pt x="12661138" y="0"/>
                  </a:lnTo>
                  <a:lnTo>
                    <a:pt x="12661138" y="1076706"/>
                  </a:lnTo>
                  <a:lnTo>
                    <a:pt x="0" y="10767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276945" y="4026842"/>
            <a:ext cx="4179986" cy="545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Astoria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029622" y="4026842"/>
            <a:ext cx="4179986" cy="545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₹232,244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95362" y="4751189"/>
            <a:ext cx="9495830" cy="807541"/>
            <a:chOff x="0" y="0"/>
            <a:chExt cx="12661107" cy="107672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661138" cy="1076706"/>
            </a:xfrm>
            <a:custGeom>
              <a:avLst/>
              <a:gdLst/>
              <a:ahLst/>
              <a:cxnLst/>
              <a:rect l="l" t="t" r="r" b="b"/>
              <a:pathLst>
                <a:path w="12661138" h="1076706">
                  <a:moveTo>
                    <a:pt x="0" y="0"/>
                  </a:moveTo>
                  <a:lnTo>
                    <a:pt x="12661138" y="0"/>
                  </a:lnTo>
                  <a:lnTo>
                    <a:pt x="12661138" y="1076706"/>
                  </a:lnTo>
                  <a:lnTo>
                    <a:pt x="0" y="1076706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276945" y="4834384"/>
            <a:ext cx="4179986" cy="545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Lower Manhattan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029622" y="4834384"/>
            <a:ext cx="4179986" cy="545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₹230,057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85838" y="5789860"/>
            <a:ext cx="9514880" cy="545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00"/>
              </a:lnSpc>
              <a:buFont typeface="Arial"/>
              <a:buChar char="•"/>
            </a:pPr>
            <a:r>
              <a:rPr lang="en-US" sz="2187">
                <a:solidFill>
                  <a:srgbClr val="EEE27D"/>
                </a:solidFill>
                <a:latin typeface="Raleway"/>
                <a:ea typeface="Raleway"/>
                <a:cs typeface="Raleway"/>
                <a:sym typeface="Raleway"/>
              </a:rPr>
              <a:t>Hell’s Kitchen</a:t>
            </a: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location is currently our best-performing store.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85838" y="6339036"/>
            <a:ext cx="9514880" cy="996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00"/>
              </a:lnSpc>
              <a:buFont typeface="Arial"/>
              <a:buChar char="•"/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The sales difference between all stores is minimal, suggesting strong, consistent brand presence across locations.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85838" y="7338864"/>
            <a:ext cx="9514880" cy="996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00"/>
              </a:lnSpc>
              <a:buFont typeface="Arial"/>
              <a:buChar char="•"/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This close performance indicates robust management and effective operations throughout network.</a:t>
            </a:r>
          </a:p>
        </p:txBody>
      </p: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1197530" y="3126581"/>
            <a:ext cx="6114157" cy="6114157"/>
            <a:chOff x="0" y="0"/>
            <a:chExt cx="8152210" cy="8152210"/>
          </a:xfrm>
        </p:grpSpPr>
        <p:sp>
          <p:nvSpPr>
            <p:cNvPr id="26" name="Freeform 26" descr="preencoded.png"/>
            <p:cNvSpPr/>
            <p:nvPr/>
          </p:nvSpPr>
          <p:spPr>
            <a:xfrm>
              <a:off x="0" y="0"/>
              <a:ext cx="8152257" cy="8152257"/>
            </a:xfrm>
            <a:custGeom>
              <a:avLst/>
              <a:gdLst/>
              <a:ahLst/>
              <a:cxnLst/>
              <a:rect l="l" t="t" r="r" b="b"/>
              <a:pathLst>
                <a:path w="8152257" h="8152257">
                  <a:moveTo>
                    <a:pt x="0" y="0"/>
                  </a:moveTo>
                  <a:lnTo>
                    <a:pt x="8152257" y="0"/>
                  </a:lnTo>
                  <a:lnTo>
                    <a:pt x="8152257" y="8152257"/>
                  </a:lnTo>
                  <a:lnTo>
                    <a:pt x="0" y="81522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52760" y="517624"/>
            <a:ext cx="5861894" cy="475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937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Sales vs. Target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2760" y="1206550"/>
            <a:ext cx="10124480" cy="364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Stores are performing well, but there's room to grow to reach our ambitious sales targets.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52760" y="2061121"/>
            <a:ext cx="10124480" cy="1373386"/>
            <a:chOff x="0" y="0"/>
            <a:chExt cx="13499307" cy="183118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499337" cy="1831213"/>
            </a:xfrm>
            <a:custGeom>
              <a:avLst/>
              <a:gdLst/>
              <a:ahLst/>
              <a:cxnLst/>
              <a:rect l="l" t="t" r="r" b="b"/>
              <a:pathLst>
                <a:path w="13499337" h="1831213">
                  <a:moveTo>
                    <a:pt x="0" y="121920"/>
                  </a:moveTo>
                  <a:cubicBezTo>
                    <a:pt x="0" y="54610"/>
                    <a:pt x="54610" y="0"/>
                    <a:pt x="121920" y="0"/>
                  </a:cubicBezTo>
                  <a:lnTo>
                    <a:pt x="13377418" y="0"/>
                  </a:lnTo>
                  <a:cubicBezTo>
                    <a:pt x="13444728" y="0"/>
                    <a:pt x="13499337" y="54610"/>
                    <a:pt x="13499337" y="121920"/>
                  </a:cubicBezTo>
                  <a:lnTo>
                    <a:pt x="13499337" y="1709293"/>
                  </a:lnTo>
                  <a:cubicBezTo>
                    <a:pt x="13499337" y="1776603"/>
                    <a:pt x="13444728" y="1831213"/>
                    <a:pt x="13377418" y="1831213"/>
                  </a:cubicBezTo>
                  <a:lnTo>
                    <a:pt x="121920" y="1831213"/>
                  </a:lnTo>
                  <a:cubicBezTo>
                    <a:pt x="54610" y="1831213"/>
                    <a:pt x="0" y="1776603"/>
                    <a:pt x="0" y="1709293"/>
                  </a:cubicBezTo>
                  <a:close/>
                </a:path>
              </a:pathLst>
            </a:custGeom>
            <a:solidFill>
              <a:srgbClr val="1B1C1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652760" y="2042071"/>
            <a:ext cx="10124480" cy="76200"/>
            <a:chOff x="0" y="0"/>
            <a:chExt cx="13499307" cy="101600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13499337" cy="101600"/>
            </a:xfrm>
            <a:custGeom>
              <a:avLst/>
              <a:gdLst/>
              <a:ahLst/>
              <a:cxnLst/>
              <a:rect l="l" t="t" r="r" b="b"/>
              <a:pathLst>
                <a:path w="13499337" h="101600">
                  <a:moveTo>
                    <a:pt x="0" y="0"/>
                  </a:moveTo>
                  <a:lnTo>
                    <a:pt x="13499337" y="0"/>
                  </a:lnTo>
                  <a:lnTo>
                    <a:pt x="13499337" y="101600"/>
                  </a:lnTo>
                  <a:lnTo>
                    <a:pt x="0" y="10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" r="-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5435204" y="1781324"/>
            <a:ext cx="559594" cy="559594"/>
            <a:chOff x="0" y="0"/>
            <a:chExt cx="746125" cy="746125"/>
          </a:xfrm>
        </p:grpSpPr>
        <p:sp>
          <p:nvSpPr>
            <p:cNvPr id="17" name="Freeform 17" descr="preencoded.png"/>
            <p:cNvSpPr/>
            <p:nvPr/>
          </p:nvSpPr>
          <p:spPr>
            <a:xfrm>
              <a:off x="0" y="0"/>
              <a:ext cx="746125" cy="746125"/>
            </a:xfrm>
            <a:custGeom>
              <a:avLst/>
              <a:gdLst/>
              <a:ahLst/>
              <a:cxnLst/>
              <a:rect l="l" t="t" r="r" b="b"/>
              <a:pathLst>
                <a:path w="746125" h="746125">
                  <a:moveTo>
                    <a:pt x="0" y="0"/>
                  </a:moveTo>
                  <a:lnTo>
                    <a:pt x="746125" y="0"/>
                  </a:lnTo>
                  <a:lnTo>
                    <a:pt x="746125" y="746125"/>
                  </a:lnTo>
                  <a:lnTo>
                    <a:pt x="0" y="746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603081" y="1854547"/>
            <a:ext cx="223838" cy="346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000000"/>
                </a:solidFill>
                <a:latin typeface="Prata"/>
                <a:ea typeface="Prata"/>
                <a:cs typeface="Prata"/>
                <a:sym typeface="Prata"/>
              </a:rPr>
              <a:t>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58291" y="2517874"/>
            <a:ext cx="2331690" cy="300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Target Sales: ₹500K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58291" y="2864049"/>
            <a:ext cx="9713416" cy="364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Ambitious goal for each store.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652760" y="3900785"/>
            <a:ext cx="10124480" cy="1373386"/>
            <a:chOff x="0" y="0"/>
            <a:chExt cx="13499307" cy="183118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3499337" cy="1831213"/>
            </a:xfrm>
            <a:custGeom>
              <a:avLst/>
              <a:gdLst/>
              <a:ahLst/>
              <a:cxnLst/>
              <a:rect l="l" t="t" r="r" b="b"/>
              <a:pathLst>
                <a:path w="13499337" h="1831213">
                  <a:moveTo>
                    <a:pt x="0" y="121920"/>
                  </a:moveTo>
                  <a:cubicBezTo>
                    <a:pt x="0" y="54610"/>
                    <a:pt x="54610" y="0"/>
                    <a:pt x="121920" y="0"/>
                  </a:cubicBezTo>
                  <a:lnTo>
                    <a:pt x="13377418" y="0"/>
                  </a:lnTo>
                  <a:cubicBezTo>
                    <a:pt x="13444728" y="0"/>
                    <a:pt x="13499337" y="54610"/>
                    <a:pt x="13499337" y="121920"/>
                  </a:cubicBezTo>
                  <a:lnTo>
                    <a:pt x="13499337" y="1709293"/>
                  </a:lnTo>
                  <a:cubicBezTo>
                    <a:pt x="13499337" y="1776603"/>
                    <a:pt x="13444728" y="1831213"/>
                    <a:pt x="13377418" y="1831213"/>
                  </a:cubicBezTo>
                  <a:lnTo>
                    <a:pt x="121920" y="1831213"/>
                  </a:lnTo>
                  <a:cubicBezTo>
                    <a:pt x="54610" y="1831213"/>
                    <a:pt x="0" y="1776603"/>
                    <a:pt x="0" y="1709293"/>
                  </a:cubicBezTo>
                  <a:close/>
                </a:path>
              </a:pathLst>
            </a:custGeom>
            <a:solidFill>
              <a:srgbClr val="1B1C1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652760" y="3881735"/>
            <a:ext cx="10124480" cy="76200"/>
            <a:chOff x="0" y="0"/>
            <a:chExt cx="13499307" cy="101600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13499337" cy="101600"/>
            </a:xfrm>
            <a:custGeom>
              <a:avLst/>
              <a:gdLst/>
              <a:ahLst/>
              <a:cxnLst/>
              <a:rect l="l" t="t" r="r" b="b"/>
              <a:pathLst>
                <a:path w="13499337" h="101600">
                  <a:moveTo>
                    <a:pt x="0" y="0"/>
                  </a:moveTo>
                  <a:lnTo>
                    <a:pt x="13499337" y="0"/>
                  </a:lnTo>
                  <a:lnTo>
                    <a:pt x="13499337" y="101600"/>
                  </a:lnTo>
                  <a:lnTo>
                    <a:pt x="0" y="10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" r="-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5435204" y="3620989"/>
            <a:ext cx="559594" cy="559594"/>
            <a:chOff x="0" y="0"/>
            <a:chExt cx="746125" cy="746125"/>
          </a:xfrm>
        </p:grpSpPr>
        <p:sp>
          <p:nvSpPr>
            <p:cNvPr id="26" name="Freeform 26" descr="preencoded.png"/>
            <p:cNvSpPr/>
            <p:nvPr/>
          </p:nvSpPr>
          <p:spPr>
            <a:xfrm>
              <a:off x="0" y="0"/>
              <a:ext cx="746125" cy="746125"/>
            </a:xfrm>
            <a:custGeom>
              <a:avLst/>
              <a:gdLst/>
              <a:ahLst/>
              <a:cxnLst/>
              <a:rect l="l" t="t" r="r" b="b"/>
              <a:pathLst>
                <a:path w="746125" h="746125">
                  <a:moveTo>
                    <a:pt x="0" y="0"/>
                  </a:moveTo>
                  <a:lnTo>
                    <a:pt x="746125" y="0"/>
                  </a:lnTo>
                  <a:lnTo>
                    <a:pt x="746125" y="746125"/>
                  </a:lnTo>
                  <a:lnTo>
                    <a:pt x="0" y="746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5603081" y="3694211"/>
            <a:ext cx="223838" cy="346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000000"/>
                </a:solidFill>
                <a:latin typeface="Prata"/>
                <a:ea typeface="Prata"/>
                <a:cs typeface="Prata"/>
                <a:sym typeface="Prata"/>
              </a:rPr>
              <a:t>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58291" y="4357539"/>
            <a:ext cx="2408039" cy="300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Hell’s Kitchen: ₹236K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58291" y="4703713"/>
            <a:ext cx="9713416" cy="364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Leading but still below target.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652760" y="5740450"/>
            <a:ext cx="10124480" cy="1373386"/>
            <a:chOff x="0" y="0"/>
            <a:chExt cx="13499307" cy="183118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3499337" cy="1831213"/>
            </a:xfrm>
            <a:custGeom>
              <a:avLst/>
              <a:gdLst/>
              <a:ahLst/>
              <a:cxnLst/>
              <a:rect l="l" t="t" r="r" b="b"/>
              <a:pathLst>
                <a:path w="13499337" h="1831213">
                  <a:moveTo>
                    <a:pt x="0" y="121920"/>
                  </a:moveTo>
                  <a:cubicBezTo>
                    <a:pt x="0" y="54610"/>
                    <a:pt x="54610" y="0"/>
                    <a:pt x="121920" y="0"/>
                  </a:cubicBezTo>
                  <a:lnTo>
                    <a:pt x="13377418" y="0"/>
                  </a:lnTo>
                  <a:cubicBezTo>
                    <a:pt x="13444728" y="0"/>
                    <a:pt x="13499337" y="54610"/>
                    <a:pt x="13499337" y="121920"/>
                  </a:cubicBezTo>
                  <a:lnTo>
                    <a:pt x="13499337" y="1709293"/>
                  </a:lnTo>
                  <a:cubicBezTo>
                    <a:pt x="13499337" y="1776603"/>
                    <a:pt x="13444728" y="1831213"/>
                    <a:pt x="13377418" y="1831213"/>
                  </a:cubicBezTo>
                  <a:lnTo>
                    <a:pt x="121920" y="1831213"/>
                  </a:lnTo>
                  <a:cubicBezTo>
                    <a:pt x="54610" y="1831213"/>
                    <a:pt x="0" y="1776603"/>
                    <a:pt x="0" y="1709293"/>
                  </a:cubicBezTo>
                  <a:close/>
                </a:path>
              </a:pathLst>
            </a:custGeom>
            <a:solidFill>
              <a:srgbClr val="1B1C1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652760" y="5721400"/>
            <a:ext cx="10124480" cy="76200"/>
            <a:chOff x="0" y="0"/>
            <a:chExt cx="13499307" cy="101600"/>
          </a:xfrm>
        </p:grpSpPr>
        <p:sp>
          <p:nvSpPr>
            <p:cNvPr id="33" name="Freeform 33" descr="preencoded.png"/>
            <p:cNvSpPr/>
            <p:nvPr/>
          </p:nvSpPr>
          <p:spPr>
            <a:xfrm>
              <a:off x="0" y="0"/>
              <a:ext cx="13499337" cy="101600"/>
            </a:xfrm>
            <a:custGeom>
              <a:avLst/>
              <a:gdLst/>
              <a:ahLst/>
              <a:cxnLst/>
              <a:rect l="l" t="t" r="r" b="b"/>
              <a:pathLst>
                <a:path w="13499337" h="101600">
                  <a:moveTo>
                    <a:pt x="0" y="0"/>
                  </a:moveTo>
                  <a:lnTo>
                    <a:pt x="13499337" y="0"/>
                  </a:lnTo>
                  <a:lnTo>
                    <a:pt x="13499337" y="101600"/>
                  </a:lnTo>
                  <a:lnTo>
                    <a:pt x="0" y="10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" r="-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5435204" y="5460652"/>
            <a:ext cx="559594" cy="559594"/>
            <a:chOff x="0" y="0"/>
            <a:chExt cx="746125" cy="746125"/>
          </a:xfrm>
        </p:grpSpPr>
        <p:sp>
          <p:nvSpPr>
            <p:cNvPr id="35" name="Freeform 35" descr="preencoded.png"/>
            <p:cNvSpPr/>
            <p:nvPr/>
          </p:nvSpPr>
          <p:spPr>
            <a:xfrm>
              <a:off x="0" y="0"/>
              <a:ext cx="746125" cy="746125"/>
            </a:xfrm>
            <a:custGeom>
              <a:avLst/>
              <a:gdLst/>
              <a:ahLst/>
              <a:cxnLst/>
              <a:rect l="l" t="t" r="r" b="b"/>
              <a:pathLst>
                <a:path w="746125" h="746125">
                  <a:moveTo>
                    <a:pt x="0" y="0"/>
                  </a:moveTo>
                  <a:lnTo>
                    <a:pt x="746125" y="0"/>
                  </a:lnTo>
                  <a:lnTo>
                    <a:pt x="746125" y="746125"/>
                  </a:lnTo>
                  <a:lnTo>
                    <a:pt x="0" y="746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5603081" y="5533876"/>
            <a:ext cx="223838" cy="346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000000"/>
                </a:solidFill>
                <a:latin typeface="Prata"/>
                <a:ea typeface="Prata"/>
                <a:cs typeface="Prata"/>
                <a:sym typeface="Prata"/>
              </a:rPr>
              <a:t>3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58291" y="6197204"/>
            <a:ext cx="2331690" cy="300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Astoria: ₹232K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858291" y="6543377"/>
            <a:ext cx="9713416" cy="364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Solid performance, nearing Hell's Kitchen.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652760" y="7580114"/>
            <a:ext cx="10124480" cy="1373386"/>
            <a:chOff x="0" y="0"/>
            <a:chExt cx="13499307" cy="1831182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3499337" cy="1831213"/>
            </a:xfrm>
            <a:custGeom>
              <a:avLst/>
              <a:gdLst/>
              <a:ahLst/>
              <a:cxnLst/>
              <a:rect l="l" t="t" r="r" b="b"/>
              <a:pathLst>
                <a:path w="13499337" h="1831213">
                  <a:moveTo>
                    <a:pt x="0" y="121920"/>
                  </a:moveTo>
                  <a:cubicBezTo>
                    <a:pt x="0" y="54610"/>
                    <a:pt x="54610" y="0"/>
                    <a:pt x="121920" y="0"/>
                  </a:cubicBezTo>
                  <a:lnTo>
                    <a:pt x="13377418" y="0"/>
                  </a:lnTo>
                  <a:cubicBezTo>
                    <a:pt x="13444728" y="0"/>
                    <a:pt x="13499337" y="54610"/>
                    <a:pt x="13499337" y="121920"/>
                  </a:cubicBezTo>
                  <a:lnTo>
                    <a:pt x="13499337" y="1709293"/>
                  </a:lnTo>
                  <a:cubicBezTo>
                    <a:pt x="13499337" y="1776603"/>
                    <a:pt x="13444728" y="1831213"/>
                    <a:pt x="13377418" y="1831213"/>
                  </a:cubicBezTo>
                  <a:lnTo>
                    <a:pt x="121920" y="1831213"/>
                  </a:lnTo>
                  <a:cubicBezTo>
                    <a:pt x="54610" y="1831213"/>
                    <a:pt x="0" y="1776603"/>
                    <a:pt x="0" y="1709293"/>
                  </a:cubicBezTo>
                  <a:close/>
                </a:path>
              </a:pathLst>
            </a:custGeom>
            <a:solidFill>
              <a:srgbClr val="1B1C1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1" name="Group 41"/>
          <p:cNvGrpSpPr>
            <a:grpSpLocks noChangeAspect="1"/>
          </p:cNvGrpSpPr>
          <p:nvPr/>
        </p:nvGrpSpPr>
        <p:grpSpPr>
          <a:xfrm>
            <a:off x="652760" y="7561064"/>
            <a:ext cx="10124480" cy="76200"/>
            <a:chOff x="0" y="0"/>
            <a:chExt cx="13499307" cy="101600"/>
          </a:xfrm>
        </p:grpSpPr>
        <p:sp>
          <p:nvSpPr>
            <p:cNvPr id="42" name="Freeform 42" descr="preencoded.png"/>
            <p:cNvSpPr/>
            <p:nvPr/>
          </p:nvSpPr>
          <p:spPr>
            <a:xfrm>
              <a:off x="0" y="0"/>
              <a:ext cx="13499337" cy="101600"/>
            </a:xfrm>
            <a:custGeom>
              <a:avLst/>
              <a:gdLst/>
              <a:ahLst/>
              <a:cxnLst/>
              <a:rect l="l" t="t" r="r" b="b"/>
              <a:pathLst>
                <a:path w="13499337" h="101600">
                  <a:moveTo>
                    <a:pt x="0" y="0"/>
                  </a:moveTo>
                  <a:lnTo>
                    <a:pt x="13499337" y="0"/>
                  </a:lnTo>
                  <a:lnTo>
                    <a:pt x="13499337" y="101600"/>
                  </a:lnTo>
                  <a:lnTo>
                    <a:pt x="0" y="10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" r="-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3" name="Group 43"/>
          <p:cNvGrpSpPr>
            <a:grpSpLocks noChangeAspect="1"/>
          </p:cNvGrpSpPr>
          <p:nvPr/>
        </p:nvGrpSpPr>
        <p:grpSpPr>
          <a:xfrm>
            <a:off x="5435204" y="7300318"/>
            <a:ext cx="559594" cy="559594"/>
            <a:chOff x="0" y="0"/>
            <a:chExt cx="746125" cy="746125"/>
          </a:xfrm>
        </p:grpSpPr>
        <p:sp>
          <p:nvSpPr>
            <p:cNvPr id="44" name="Freeform 44" descr="preencoded.png"/>
            <p:cNvSpPr/>
            <p:nvPr/>
          </p:nvSpPr>
          <p:spPr>
            <a:xfrm>
              <a:off x="0" y="0"/>
              <a:ext cx="746125" cy="746125"/>
            </a:xfrm>
            <a:custGeom>
              <a:avLst/>
              <a:gdLst/>
              <a:ahLst/>
              <a:cxnLst/>
              <a:rect l="l" t="t" r="r" b="b"/>
              <a:pathLst>
                <a:path w="746125" h="746125">
                  <a:moveTo>
                    <a:pt x="0" y="0"/>
                  </a:moveTo>
                  <a:lnTo>
                    <a:pt x="746125" y="0"/>
                  </a:lnTo>
                  <a:lnTo>
                    <a:pt x="746125" y="746125"/>
                  </a:lnTo>
                  <a:lnTo>
                    <a:pt x="0" y="746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5603081" y="7373540"/>
            <a:ext cx="223838" cy="346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000000"/>
                </a:solidFill>
                <a:latin typeface="Prata"/>
                <a:ea typeface="Prata"/>
                <a:cs typeface="Prata"/>
                <a:sym typeface="Prata"/>
              </a:rPr>
              <a:t>4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858291" y="8036867"/>
            <a:ext cx="2875210" cy="300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Lower Manhattan: ₹230K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858291" y="8383041"/>
            <a:ext cx="9713416" cy="364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Consistent contribution.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52760" y="9096672"/>
            <a:ext cx="10124480" cy="663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While all locations demonstrate strong sales, they are currently operating </a:t>
            </a:r>
            <a:r>
              <a:rPr lang="en-US" sz="1437">
                <a:solidFill>
                  <a:srgbClr val="EEE27D"/>
                </a:solidFill>
                <a:latin typeface="Raleway"/>
                <a:ea typeface="Raleway"/>
                <a:cs typeface="Raleway"/>
                <a:sym typeface="Raleway"/>
              </a:rPr>
              <a:t>below the ₹500K target</a:t>
            </a:r>
            <a:r>
              <a:rPr lang="en-US" sz="143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, presenting an opportunity for strategic initiatives to boost revenue.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1C1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8" y="1605260"/>
            <a:ext cx="11323587" cy="718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Product Category: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2795290"/>
            <a:ext cx="1630352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The core offerings, coffee and tea, are the primary drivers revenue.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3822947"/>
            <a:ext cx="7805886" cy="145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Coffee and Tea categories consistently generate the </a:t>
            </a:r>
            <a:r>
              <a:rPr lang="en-US" sz="2187">
                <a:solidFill>
                  <a:srgbClr val="EEE27D"/>
                </a:solidFill>
                <a:latin typeface="Raleway"/>
                <a:ea typeface="Raleway"/>
                <a:cs typeface="Raleway"/>
                <a:sym typeface="Raleway"/>
              </a:rPr>
              <a:t>maximum sales.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5438924"/>
            <a:ext cx="7805886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Bakery items and coffee beans contribute a smaller, but significant, percentage to  overall sales mix.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6601271"/>
            <a:ext cx="7805886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EE27D"/>
                </a:solidFill>
                <a:latin typeface="Raleway"/>
                <a:ea typeface="Raleway"/>
                <a:cs typeface="Raleway"/>
                <a:sym typeface="Raleway"/>
              </a:rPr>
              <a:t>Coffee is unequivocally  top-selling category</a:t>
            </a:r>
            <a:r>
              <a:rPr lang="en-US" sz="2187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, a critical insight for inventory and marketing focus.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981172" y="3288151"/>
            <a:ext cx="7687714" cy="3861997"/>
            <a:chOff x="0" y="0"/>
            <a:chExt cx="10250285" cy="514933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250297" cy="5149342"/>
            </a:xfrm>
            <a:custGeom>
              <a:avLst/>
              <a:gdLst/>
              <a:ahLst/>
              <a:cxnLst/>
              <a:rect l="l" t="t" r="r" b="b"/>
              <a:pathLst>
                <a:path w="10250297" h="5149342">
                  <a:moveTo>
                    <a:pt x="0" y="0"/>
                  </a:moveTo>
                  <a:lnTo>
                    <a:pt x="10250297" y="0"/>
                  </a:lnTo>
                  <a:lnTo>
                    <a:pt x="10250297" y="5149342"/>
                  </a:lnTo>
                  <a:lnTo>
                    <a:pt x="0" y="5149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875</Words>
  <Application>Microsoft Office PowerPoint</Application>
  <PresentationFormat>Custom</PresentationFormat>
  <Paragraphs>165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Prata</vt:lpstr>
      <vt:lpstr>Calibri</vt:lpstr>
      <vt:lpstr>Raleway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Coffee-Shop-Sales-Performance-Dashboard (1).pptx</dc:title>
  <cp:lastModifiedBy>anukutty08059@gmail.com</cp:lastModifiedBy>
  <cp:revision>2</cp:revision>
  <dcterms:created xsi:type="dcterms:W3CDTF">2006-08-16T00:00:00Z</dcterms:created>
  <dcterms:modified xsi:type="dcterms:W3CDTF">2025-11-19T14:18:27Z</dcterms:modified>
  <dc:identifier>DAG5JUCbuks</dc:identifier>
</cp:coreProperties>
</file>